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36" userDrawn="1">
          <p15:clr>
            <a:srgbClr val="A4A3A4"/>
          </p15:clr>
        </p15:guide>
        <p15:guide id="4" orient="horz" pos="37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840" y="168"/>
      </p:cViewPr>
      <p:guideLst>
        <p:guide orient="horz" pos="2160"/>
        <p:guide pos="2880"/>
        <p:guide orient="horz" pos="936"/>
        <p:guide orient="horz" pos="37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2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6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5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3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8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4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1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1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40FF-AB51-B744-98EE-9DAAC69FEA45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8CBAE-BFF2-684C-B0FB-61B7F7408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1"/>
          <p:cNvSpPr txBox="1">
            <a:spLocks/>
          </p:cNvSpPr>
          <p:nvPr/>
        </p:nvSpPr>
        <p:spPr>
          <a:xfrm>
            <a:off x="365760" y="1679309"/>
            <a:ext cx="4075851" cy="3499383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/>
              <a:t>This chart highlights interconnected components of the Staffing Industry and other types of Workforce Solutions. It comprises six primary segments:</a:t>
            </a:r>
          </a:p>
          <a:p>
            <a:pPr marL="350838" indent="-17145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Staffing</a:t>
            </a:r>
          </a:p>
          <a:p>
            <a:pPr marL="350838" indent="-17145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Process Outsourcing</a:t>
            </a:r>
          </a:p>
          <a:p>
            <a:pPr marL="350838" indent="-171450">
              <a:lnSpc>
                <a:spcPct val="100000"/>
              </a:lnSpc>
              <a:spcBef>
                <a:spcPts val="0"/>
              </a:spcBef>
            </a:pPr>
            <a:r>
              <a:rPr lang="en-US" sz="2000" dirty="0" err="1"/>
              <a:t>Payrolling</a:t>
            </a:r>
            <a:r>
              <a:rPr lang="en-US" sz="2000" dirty="0"/>
              <a:t>/Compliance</a:t>
            </a:r>
          </a:p>
          <a:p>
            <a:pPr marL="350838" indent="-17145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Direct Work Engagement</a:t>
            </a:r>
          </a:p>
          <a:p>
            <a:pPr marL="350838" indent="-17145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Talent Acquisition Technology</a:t>
            </a:r>
          </a:p>
          <a:p>
            <a:pPr marL="350838" indent="-17145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Other Workforce Solutions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CE9DDA-0E7B-D547-9A54-AF6FB0C84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10" t="-1" r="19810" b="4800"/>
          <a:stretch/>
        </p:blipFill>
        <p:spPr>
          <a:xfrm>
            <a:off x="4634699" y="433341"/>
            <a:ext cx="4395406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1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1"/>
          <p:cNvSpPr txBox="1">
            <a:spLocks/>
          </p:cNvSpPr>
          <p:nvPr/>
        </p:nvSpPr>
        <p:spPr>
          <a:xfrm>
            <a:off x="365760" y="2020588"/>
            <a:ext cx="4111399" cy="2816824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We have placed the Staffing Industry </a:t>
            </a:r>
            <a:br>
              <a:rPr lang="en-US" sz="2000" dirty="0"/>
            </a:br>
            <a:r>
              <a:rPr lang="en-US" sz="2000" dirty="0"/>
              <a:t>at the core of this Ecosystem though, </a:t>
            </a:r>
            <a:br>
              <a:rPr lang="en-US" sz="2000" dirty="0"/>
            </a:br>
            <a:r>
              <a:rPr lang="en-US" sz="2000" dirty="0"/>
              <a:t>of course, we realize that this will appear to be a somewhat biased perspective if the center of your particular universe lies elsewhere.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Within each segment are the </a:t>
            </a:r>
            <a:br>
              <a:rPr lang="en-US" sz="2000" dirty="0"/>
            </a:br>
            <a:r>
              <a:rPr lang="en-US" sz="2000" dirty="0"/>
              <a:t>products and services that comprise the segment.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6D60CC-F6FA-BA48-A43D-3ADA19E74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10" t="-1" r="19810" b="4800"/>
          <a:stretch/>
        </p:blipFill>
        <p:spPr>
          <a:xfrm>
            <a:off x="4634699" y="433341"/>
            <a:ext cx="4395406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3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1"/>
          <p:cNvSpPr txBox="1">
            <a:spLocks/>
          </p:cNvSpPr>
          <p:nvPr/>
        </p:nvSpPr>
        <p:spPr>
          <a:xfrm>
            <a:off x="7262" y="208033"/>
            <a:ext cx="4422076" cy="776302"/>
          </a:xfrm>
          <a:prstGeom prst="rect">
            <a:avLst/>
          </a:prstGeom>
        </p:spPr>
        <p:txBody>
          <a:bodyPr lIns="274320" rIns="27432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How </a:t>
            </a:r>
            <a:r>
              <a:rPr lang="en-US" sz="2000" i="1" dirty="0">
                <a:solidFill>
                  <a:srgbClr val="FF0000"/>
                </a:solidFill>
              </a:rPr>
              <a:t>(your company name)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fits </a:t>
            </a:r>
            <a:br>
              <a:rPr lang="en-US" sz="2000" dirty="0"/>
            </a:br>
            <a:r>
              <a:rPr lang="en-US" sz="2000" dirty="0"/>
              <a:t>within the Staffing Industry Analysts’ Workforce Solutions Ecosystem.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860" y="6126747"/>
            <a:ext cx="331516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Place your company logo in the area that 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matches your services, then delete this box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9858" t="15701" r="19858" b="6002"/>
          <a:stretch/>
        </p:blipFill>
        <p:spPr>
          <a:xfrm>
            <a:off x="182880" y="1371600"/>
            <a:ext cx="4389120" cy="466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7E80DF-CC03-1444-998B-38E6EBB79B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810" t="-1" r="19810" b="4800"/>
          <a:stretch/>
        </p:blipFill>
        <p:spPr>
          <a:xfrm>
            <a:off x="4634699" y="433341"/>
            <a:ext cx="4395406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3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ED50370FE57A4683B611DBD22E75BE" ma:contentTypeVersion="11" ma:contentTypeDescription="Create a new document." ma:contentTypeScope="" ma:versionID="1283a76b70f9c4ad7f4d2ae88bd2e084">
  <xsd:schema xmlns:xsd="http://www.w3.org/2001/XMLSchema" xmlns:xs="http://www.w3.org/2001/XMLSchema" xmlns:p="http://schemas.microsoft.com/office/2006/metadata/properties" xmlns:ns2="89f575e9-504c-4318-8668-8cad9c3a8585" xmlns:ns3="e5d2e2ac-bf52-4f93-849b-484483c4ea43" targetNamespace="http://schemas.microsoft.com/office/2006/metadata/properties" ma:root="true" ma:fieldsID="3fc3ab2c9b83369535bb483486a2ab86" ns2:_="" ns3:_="">
    <xsd:import namespace="89f575e9-504c-4318-8668-8cad9c3a8585"/>
    <xsd:import namespace="e5d2e2ac-bf52-4f93-849b-484483c4ea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575e9-504c-4318-8668-8cad9c3a858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2e2ac-bf52-4f93-849b-484483c4ea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48D598-1807-4EC2-AB83-71F1B9629D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169C1D-AC84-4686-843D-D70DE0197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f575e9-504c-4318-8668-8cad9c3a8585"/>
    <ds:schemaRef ds:uri="e5d2e2ac-bf52-4f93-849b-484483c4ea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4C9168-B531-45EF-8702-26560BCD8C30}">
  <ds:schemaRefs>
    <ds:schemaRef ds:uri="http://purl.org/dc/elements/1.1/"/>
    <ds:schemaRef ds:uri="http://purl.org/dc/terms/"/>
    <ds:schemaRef ds:uri="http://www.w3.org/XML/1998/namespace"/>
    <ds:schemaRef ds:uri="e5d2e2ac-bf52-4f93-849b-484483c4ea43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9f575e9-504c-4318-8668-8cad9c3a858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127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Staffing Industry Analysts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Nicholls</dc:creator>
  <cp:lastModifiedBy>Anna Wan</cp:lastModifiedBy>
  <cp:revision>11</cp:revision>
  <cp:lastPrinted>2018-11-01T16:45:53Z</cp:lastPrinted>
  <dcterms:created xsi:type="dcterms:W3CDTF">2016-01-19T23:12:24Z</dcterms:created>
  <dcterms:modified xsi:type="dcterms:W3CDTF">2020-12-17T21:21:36Z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0x010100F8ED50370FE57A4683B611DBD22E75BE</vt:lpwstr>
  </property>
</Properties>
</file>