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0" r:id="rId5"/>
    <p:sldMasterId id="2147483653" r:id="rId6"/>
    <p:sldMasterId id="2147483772" r:id="rId7"/>
    <p:sldMasterId id="2147483664" r:id="rId8"/>
    <p:sldMasterId id="2147483774" r:id="rId9"/>
    <p:sldMasterId id="2147483675" r:id="rId10"/>
    <p:sldMasterId id="2147483682" r:id="rId11"/>
    <p:sldMasterId id="2147483685" r:id="rId12"/>
    <p:sldMasterId id="2147483708" r:id="rId13"/>
    <p:sldMasterId id="2147483739" r:id="rId14"/>
    <p:sldMasterId id="2147483781" r:id="rId15"/>
  </p:sldMasterIdLst>
  <p:notesMasterIdLst>
    <p:notesMasterId r:id="rId57"/>
  </p:notesMasterIdLst>
  <p:handoutMasterIdLst>
    <p:handoutMasterId r:id="rId58"/>
  </p:handoutMasterIdLst>
  <p:sldIdLst>
    <p:sldId id="256" r:id="rId16"/>
    <p:sldId id="257" r:id="rId17"/>
    <p:sldId id="258" r:id="rId18"/>
    <p:sldId id="2142531767" r:id="rId19"/>
    <p:sldId id="259" r:id="rId20"/>
    <p:sldId id="1795" r:id="rId21"/>
    <p:sldId id="261" r:id="rId22"/>
    <p:sldId id="2142531799" r:id="rId23"/>
    <p:sldId id="2142531768" r:id="rId24"/>
    <p:sldId id="2142531772" r:id="rId25"/>
    <p:sldId id="11393" r:id="rId26"/>
    <p:sldId id="2142531773" r:id="rId27"/>
    <p:sldId id="2142531774" r:id="rId28"/>
    <p:sldId id="2142531775" r:id="rId29"/>
    <p:sldId id="2142531789" r:id="rId30"/>
    <p:sldId id="2142531795" r:id="rId31"/>
    <p:sldId id="2142531792" r:id="rId32"/>
    <p:sldId id="2142531769" r:id="rId33"/>
    <p:sldId id="2142531771" r:id="rId34"/>
    <p:sldId id="2142531790" r:id="rId35"/>
    <p:sldId id="2142531788" r:id="rId36"/>
    <p:sldId id="2142531796" r:id="rId37"/>
    <p:sldId id="2142531797" r:id="rId38"/>
    <p:sldId id="2142531779" r:id="rId39"/>
    <p:sldId id="2142531781" r:id="rId40"/>
    <p:sldId id="2142531791" r:id="rId41"/>
    <p:sldId id="2142531798" r:id="rId42"/>
    <p:sldId id="2142531770" r:id="rId43"/>
    <p:sldId id="1626" r:id="rId44"/>
    <p:sldId id="2142531782" r:id="rId45"/>
    <p:sldId id="2142531783" r:id="rId46"/>
    <p:sldId id="2142531784" r:id="rId47"/>
    <p:sldId id="2142531785" r:id="rId48"/>
    <p:sldId id="2142531787" r:id="rId49"/>
    <p:sldId id="2142531786" r:id="rId50"/>
    <p:sldId id="2821" r:id="rId51"/>
    <p:sldId id="11369" r:id="rId52"/>
    <p:sldId id="283" r:id="rId53"/>
    <p:sldId id="2558" r:id="rId54"/>
    <p:sldId id="285" r:id="rId55"/>
    <p:sldId id="11206" r:id="rId56"/>
  </p:sldIdLst>
  <p:sldSz cx="12192000" cy="6858000"/>
  <p:notesSz cx="6858000" cy="98742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8DA344F-B788-5A4D-BBAF-2FFD97A80EF4}">
          <p14:sldIdLst>
            <p14:sldId id="256"/>
            <p14:sldId id="257"/>
            <p14:sldId id="258"/>
            <p14:sldId id="2142531767"/>
            <p14:sldId id="259"/>
            <p14:sldId id="1795"/>
            <p14:sldId id="261"/>
            <p14:sldId id="2142531799"/>
          </p14:sldIdLst>
        </p14:section>
        <p14:section name="Talent Intelligence" id="{3AFF9768-CE13-BF4D-9D9C-BE4673BEC2DC}">
          <p14:sldIdLst>
            <p14:sldId id="2142531768"/>
            <p14:sldId id="2142531772"/>
            <p14:sldId id="11393"/>
            <p14:sldId id="2142531773"/>
            <p14:sldId id="2142531774"/>
            <p14:sldId id="2142531775"/>
            <p14:sldId id="2142531789"/>
            <p14:sldId id="2142531795"/>
            <p14:sldId id="2142531792"/>
          </p14:sldIdLst>
        </p14:section>
        <p14:section name="Operational Intelligence" id="{8CD40A64-16E7-7841-A88E-A73850476DC0}">
          <p14:sldIdLst>
            <p14:sldId id="2142531769"/>
            <p14:sldId id="2142531771"/>
            <p14:sldId id="2142531790"/>
            <p14:sldId id="2142531788"/>
            <p14:sldId id="2142531796"/>
            <p14:sldId id="2142531797"/>
            <p14:sldId id="2142531779"/>
            <p14:sldId id="2142531781"/>
            <p14:sldId id="2142531791"/>
            <p14:sldId id="2142531798"/>
          </p14:sldIdLst>
        </p14:section>
        <p14:section name="Market Intelligence" id="{56BB1ED2-95CB-F740-B522-5EFFD2D4A22E}">
          <p14:sldIdLst>
            <p14:sldId id="2142531770"/>
            <p14:sldId id="1626"/>
            <p14:sldId id="2142531782"/>
            <p14:sldId id="2142531783"/>
            <p14:sldId id="2142531784"/>
            <p14:sldId id="2142531785"/>
            <p14:sldId id="2142531787"/>
            <p14:sldId id="2142531786"/>
            <p14:sldId id="2821"/>
            <p14:sldId id="11369"/>
            <p14:sldId id="283"/>
            <p14:sldId id="2558"/>
            <p14:sldId id="285"/>
            <p14:sldId id="112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6" roundtripDataSignature="AMtx7mitfMG0dVol7i+TYmITWG5y1sgFf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 Y" initials="NY" lastIdx="11" clrIdx="0">
    <p:extLst>
      <p:ext uri="{19B8F6BF-5375-455C-9EA6-DF929625EA0E}">
        <p15:presenceInfo xmlns:p15="http://schemas.microsoft.com/office/powerpoint/2012/main" userId="38f01733ba39f22d" providerId="Windows Live"/>
      </p:ext>
    </p:extLst>
  </p:cmAuthor>
  <p:cmAuthor id="2" name="Laurence Kirk" initials="LK" lastIdx="5" clrIdx="1">
    <p:extLst>
      <p:ext uri="{19B8F6BF-5375-455C-9EA6-DF929625EA0E}">
        <p15:presenceInfo xmlns:p15="http://schemas.microsoft.com/office/powerpoint/2012/main" userId="S::lkirk@prounlimited.com::45b2f343-ce80-460c-98c5-de0727834e7b" providerId="AD"/>
      </p:ext>
    </p:extLst>
  </p:cmAuthor>
  <p:cmAuthor id="3" name="Agata Malecka" initials="AM" lastIdx="2" clrIdx="2">
    <p:extLst>
      <p:ext uri="{19B8F6BF-5375-455C-9EA6-DF929625EA0E}">
        <p15:presenceInfo xmlns:p15="http://schemas.microsoft.com/office/powerpoint/2012/main" userId="S::amalecka@prounlimited.com::b918474a-b4cc-4574-a48c-11089448343b" providerId="AD"/>
      </p:ext>
    </p:extLst>
  </p:cmAuthor>
  <p:cmAuthor id="4" name="Dawn McCartney" initials="DM" lastIdx="1" clrIdx="3">
    <p:extLst>
      <p:ext uri="{19B8F6BF-5375-455C-9EA6-DF929625EA0E}">
        <p15:presenceInfo xmlns:p15="http://schemas.microsoft.com/office/powerpoint/2012/main" userId="S::dmccartney@staffingindustry.com::253eb90a-df59-4a09-83bb-6bbc0ffcf4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346"/>
    <a:srgbClr val="38A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957C3C-A72A-4D0D-A0EB-F3A5DBA74149}" v="79" dt="2023-05-17T21:22:51.535"/>
    <p1510:client id="{4F0DB6D5-96B6-6A4B-ACBB-CFEF693A3302}" v="3385" dt="2023-05-17T15:29:31.778"/>
    <p1510:client id="{8D438B7E-4D36-4620-B730-CBD5828B6FC5}" v="487" dt="2023-05-17T18:02:57.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637"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handoutMaster" Target="handoutMasters/handoutMaster1.xml"/><Relationship Id="rId66" Type="http://customschemas.google.com/relationships/presentationmetadata" Target="metadata"/><Relationship Id="rId5" Type="http://schemas.openxmlformats.org/officeDocument/2006/relationships/slideMaster" Target="slideMasters/slideMaster2.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67" Type="http://schemas.openxmlformats.org/officeDocument/2006/relationships/commentAuthors" Target="commentAuthor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296105135775175"/>
          <c:y val="2.1128321130911266E-2"/>
          <c:w val="0.41756340173383266"/>
          <c:h val="0.70697221358751672"/>
        </c:manualLayout>
      </c:layout>
      <c:barChart>
        <c:barDir val="bar"/>
        <c:grouping val="stacked"/>
        <c:varyColors val="0"/>
        <c:ser>
          <c:idx val="0"/>
          <c:order val="0"/>
          <c:tx>
            <c:strRef>
              <c:f>'Supplier man strategies UK'!$D$48</c:f>
              <c:strCache>
                <c:ptCount val="1"/>
                <c:pt idx="0">
                  <c:v>In place today</c:v>
                </c:pt>
              </c:strCache>
            </c:strRef>
          </c:tx>
          <c:spPr>
            <a:solidFill>
              <a:srgbClr val="FFB81C"/>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'Supplier man strategies UK'!$B$50:$B$58</c:f>
              <c:strCache>
                <c:ptCount val="9"/>
                <c:pt idx="0">
                  <c:v>SOW included in CW program</c:v>
                </c:pt>
                <c:pt idx="1">
                  <c:v>Program for diversity suppliers</c:v>
                </c:pt>
                <c:pt idx="2">
                  <c:v>Program to encourage candidate diversity</c:v>
                </c:pt>
                <c:pt idx="3">
                  <c:v>Internally managed CW program</c:v>
                </c:pt>
                <c:pt idx="4">
                  <c:v>Direct sourcing of CW</c:v>
                </c:pt>
                <c:pt idx="5">
                  <c:v>Program to align CW to diversity goals</c:v>
                </c:pt>
                <c:pt idx="6">
                  <c:v>Project to consider RPA</c:v>
                </c:pt>
                <c:pt idx="7">
                  <c:v>Company career site for attracting CW</c:v>
                </c:pt>
                <c:pt idx="8">
                  <c:v>Project to consider use of robots</c:v>
                </c:pt>
              </c:strCache>
            </c:strRef>
          </c:cat>
          <c:val>
            <c:numRef>
              <c:f>'Supplier man strategies UK'!$D$50:$D$58</c:f>
              <c:numCache>
                <c:formatCode>0%</c:formatCode>
                <c:ptCount val="9"/>
                <c:pt idx="0">
                  <c:v>0.65217391304347827</c:v>
                </c:pt>
                <c:pt idx="1">
                  <c:v>0.57971014492753625</c:v>
                </c:pt>
                <c:pt idx="2">
                  <c:v>0.56521739130434778</c:v>
                </c:pt>
                <c:pt idx="3">
                  <c:v>0.41176470588235292</c:v>
                </c:pt>
                <c:pt idx="4">
                  <c:v>0.40579710144927539</c:v>
                </c:pt>
                <c:pt idx="5">
                  <c:v>0.35714285714285715</c:v>
                </c:pt>
                <c:pt idx="6">
                  <c:v>0.27536231884057971</c:v>
                </c:pt>
                <c:pt idx="7">
                  <c:v>0.22058823529411764</c:v>
                </c:pt>
                <c:pt idx="8">
                  <c:v>0.22058823529411764</c:v>
                </c:pt>
              </c:numCache>
            </c:numRef>
          </c:val>
          <c:extLst>
            <c:ext xmlns:c16="http://schemas.microsoft.com/office/drawing/2014/chart" uri="{C3380CC4-5D6E-409C-BE32-E72D297353CC}">
              <c16:uniqueId val="{00000000-87E7-4CB6-A8E4-152889A9D855}"/>
            </c:ext>
          </c:extLst>
        </c:ser>
        <c:ser>
          <c:idx val="1"/>
          <c:order val="1"/>
          <c:tx>
            <c:strRef>
              <c:f>'Supplier man strategies UK'!$E$48</c:f>
              <c:strCache>
                <c:ptCount val="1"/>
                <c:pt idx="0">
                  <c:v>Likely to be seriously explored within two years</c:v>
                </c:pt>
              </c:strCache>
            </c:strRef>
          </c:tx>
          <c:spPr>
            <a:solidFill>
              <a:srgbClr val="DDCBA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'Supplier man strategies UK'!$B$50:$B$58</c:f>
              <c:strCache>
                <c:ptCount val="9"/>
                <c:pt idx="0">
                  <c:v>SOW included in CW program</c:v>
                </c:pt>
                <c:pt idx="1">
                  <c:v>Program for diversity suppliers</c:v>
                </c:pt>
                <c:pt idx="2">
                  <c:v>Program to encourage candidate diversity</c:v>
                </c:pt>
                <c:pt idx="3">
                  <c:v>Internally managed CW program</c:v>
                </c:pt>
                <c:pt idx="4">
                  <c:v>Direct sourcing of CW</c:v>
                </c:pt>
                <c:pt idx="5">
                  <c:v>Program to align CW to diversity goals</c:v>
                </c:pt>
                <c:pt idx="6">
                  <c:v>Project to consider RPA</c:v>
                </c:pt>
                <c:pt idx="7">
                  <c:v>Company career site for attracting CW</c:v>
                </c:pt>
                <c:pt idx="8">
                  <c:v>Project to consider use of robots</c:v>
                </c:pt>
              </c:strCache>
            </c:strRef>
          </c:cat>
          <c:val>
            <c:numRef>
              <c:f>'Supplier man strategies UK'!$E$50:$E$58</c:f>
              <c:numCache>
                <c:formatCode>0%</c:formatCode>
                <c:ptCount val="9"/>
                <c:pt idx="0">
                  <c:v>0.27536231884057971</c:v>
                </c:pt>
                <c:pt idx="1">
                  <c:v>0.40579710144927539</c:v>
                </c:pt>
                <c:pt idx="2">
                  <c:v>0.42028985507246375</c:v>
                </c:pt>
                <c:pt idx="3">
                  <c:v>0.16176470588235295</c:v>
                </c:pt>
                <c:pt idx="4">
                  <c:v>0.37681159420289856</c:v>
                </c:pt>
                <c:pt idx="5">
                  <c:v>0.47142857142857142</c:v>
                </c:pt>
                <c:pt idx="6">
                  <c:v>0.2318840579710145</c:v>
                </c:pt>
                <c:pt idx="7">
                  <c:v>0.48529411764705882</c:v>
                </c:pt>
                <c:pt idx="8">
                  <c:v>0.23529411764705882</c:v>
                </c:pt>
              </c:numCache>
            </c:numRef>
          </c:val>
          <c:extLst>
            <c:ext xmlns:c16="http://schemas.microsoft.com/office/drawing/2014/chart" uri="{C3380CC4-5D6E-409C-BE32-E72D297353CC}">
              <c16:uniqueId val="{00000001-87E7-4CB6-A8E4-152889A9D855}"/>
            </c:ext>
          </c:extLst>
        </c:ser>
        <c:ser>
          <c:idx val="2"/>
          <c:order val="2"/>
          <c:tx>
            <c:strRef>
              <c:f>'Supplier man strategies UK'!$F$48</c:f>
              <c:strCache>
                <c:ptCount val="1"/>
                <c:pt idx="0">
                  <c:v>Not planning to do it</c:v>
                </c:pt>
              </c:strCache>
            </c:strRef>
          </c:tx>
          <c:spPr>
            <a:solidFill>
              <a:schemeClr val="accent3"/>
            </a:solidFill>
            <a:ln>
              <a:noFill/>
            </a:ln>
            <a:effectLst/>
          </c:spPr>
          <c:invertIfNegative val="0"/>
          <c:cat>
            <c:strRef>
              <c:f>'Supplier man strategies UK'!$B$50:$B$58</c:f>
              <c:strCache>
                <c:ptCount val="9"/>
                <c:pt idx="0">
                  <c:v>SOW included in CW program</c:v>
                </c:pt>
                <c:pt idx="1">
                  <c:v>Program for diversity suppliers</c:v>
                </c:pt>
                <c:pt idx="2">
                  <c:v>Program to encourage candidate diversity</c:v>
                </c:pt>
                <c:pt idx="3">
                  <c:v>Internally managed CW program</c:v>
                </c:pt>
                <c:pt idx="4">
                  <c:v>Direct sourcing of CW</c:v>
                </c:pt>
                <c:pt idx="5">
                  <c:v>Program to align CW to diversity goals</c:v>
                </c:pt>
                <c:pt idx="6">
                  <c:v>Project to consider RPA</c:v>
                </c:pt>
                <c:pt idx="7">
                  <c:v>Company career site for attracting CW</c:v>
                </c:pt>
                <c:pt idx="8">
                  <c:v>Project to consider use of robots</c:v>
                </c:pt>
              </c:strCache>
            </c:strRef>
          </c:cat>
          <c:val>
            <c:numRef>
              <c:f>'Supplier man strategies UK'!$F$50:$F$58</c:f>
              <c:numCache>
                <c:formatCode>0%</c:formatCode>
                <c:ptCount val="9"/>
                <c:pt idx="0">
                  <c:v>5.7971014492753624E-2</c:v>
                </c:pt>
                <c:pt idx="1">
                  <c:v>0</c:v>
                </c:pt>
                <c:pt idx="2">
                  <c:v>0</c:v>
                </c:pt>
                <c:pt idx="3">
                  <c:v>0.35294117647058826</c:v>
                </c:pt>
                <c:pt idx="4">
                  <c:v>0.15942028985507245</c:v>
                </c:pt>
                <c:pt idx="5">
                  <c:v>7.1428571428571425E-2</c:v>
                </c:pt>
                <c:pt idx="6">
                  <c:v>0.18840579710144928</c:v>
                </c:pt>
                <c:pt idx="7">
                  <c:v>0.10294117647058823</c:v>
                </c:pt>
                <c:pt idx="8">
                  <c:v>0.27941176470588236</c:v>
                </c:pt>
              </c:numCache>
            </c:numRef>
          </c:val>
          <c:extLst>
            <c:ext xmlns:c16="http://schemas.microsoft.com/office/drawing/2014/chart" uri="{C3380CC4-5D6E-409C-BE32-E72D297353CC}">
              <c16:uniqueId val="{00000002-87E7-4CB6-A8E4-152889A9D855}"/>
            </c:ext>
          </c:extLst>
        </c:ser>
        <c:ser>
          <c:idx val="3"/>
          <c:order val="3"/>
          <c:tx>
            <c:strRef>
              <c:f>'Supplier man strategies UK'!$G$48</c:f>
              <c:strCache>
                <c:ptCount val="1"/>
                <c:pt idx="0">
                  <c:v>Don't know</c:v>
                </c:pt>
              </c:strCache>
            </c:strRef>
          </c:tx>
          <c:spPr>
            <a:solidFill>
              <a:schemeClr val="accent4"/>
            </a:solidFill>
            <a:ln>
              <a:noFill/>
            </a:ln>
            <a:effectLst/>
          </c:spPr>
          <c:invertIfNegative val="0"/>
          <c:cat>
            <c:strRef>
              <c:f>'Supplier man strategies UK'!$B$50:$B$58</c:f>
              <c:strCache>
                <c:ptCount val="9"/>
                <c:pt idx="0">
                  <c:v>SOW included in CW program</c:v>
                </c:pt>
                <c:pt idx="1">
                  <c:v>Program for diversity suppliers</c:v>
                </c:pt>
                <c:pt idx="2">
                  <c:v>Program to encourage candidate diversity</c:v>
                </c:pt>
                <c:pt idx="3">
                  <c:v>Internally managed CW program</c:v>
                </c:pt>
                <c:pt idx="4">
                  <c:v>Direct sourcing of CW</c:v>
                </c:pt>
                <c:pt idx="5">
                  <c:v>Program to align CW to diversity goals</c:v>
                </c:pt>
                <c:pt idx="6">
                  <c:v>Project to consider RPA</c:v>
                </c:pt>
                <c:pt idx="7">
                  <c:v>Company career site for attracting CW</c:v>
                </c:pt>
                <c:pt idx="8">
                  <c:v>Project to consider use of robots</c:v>
                </c:pt>
              </c:strCache>
            </c:strRef>
          </c:cat>
          <c:val>
            <c:numRef>
              <c:f>'Supplier man strategies UK'!$G$50:$G$58</c:f>
              <c:numCache>
                <c:formatCode>0%</c:formatCode>
                <c:ptCount val="9"/>
                <c:pt idx="0">
                  <c:v>1.4492753623188406E-2</c:v>
                </c:pt>
                <c:pt idx="1">
                  <c:v>1.4492753623188406E-2</c:v>
                </c:pt>
                <c:pt idx="2">
                  <c:v>1.4492753623188406E-2</c:v>
                </c:pt>
                <c:pt idx="3">
                  <c:v>7.3529411764705885E-2</c:v>
                </c:pt>
                <c:pt idx="4">
                  <c:v>5.7971014492753624E-2</c:v>
                </c:pt>
                <c:pt idx="5">
                  <c:v>0.1</c:v>
                </c:pt>
                <c:pt idx="6">
                  <c:v>0.30434782608695654</c:v>
                </c:pt>
                <c:pt idx="7">
                  <c:v>0.19117647058823528</c:v>
                </c:pt>
                <c:pt idx="8">
                  <c:v>0.26470588235294118</c:v>
                </c:pt>
              </c:numCache>
            </c:numRef>
          </c:val>
          <c:extLst>
            <c:ext xmlns:c16="http://schemas.microsoft.com/office/drawing/2014/chart" uri="{C3380CC4-5D6E-409C-BE32-E72D297353CC}">
              <c16:uniqueId val="{00000003-87E7-4CB6-A8E4-152889A9D855}"/>
            </c:ext>
          </c:extLst>
        </c:ser>
        <c:dLbls>
          <c:showLegendKey val="0"/>
          <c:showVal val="0"/>
          <c:showCatName val="0"/>
          <c:showSerName val="0"/>
          <c:showPercent val="0"/>
          <c:showBubbleSize val="0"/>
        </c:dLbls>
        <c:gapWidth val="90"/>
        <c:overlap val="100"/>
        <c:axId val="315933976"/>
        <c:axId val="315934960"/>
      </c:barChart>
      <c:catAx>
        <c:axId val="3159339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15934960"/>
        <c:crosses val="autoZero"/>
        <c:auto val="1"/>
        <c:lblAlgn val="ctr"/>
        <c:lblOffset val="100"/>
        <c:noMultiLvlLbl val="0"/>
      </c:catAx>
      <c:valAx>
        <c:axId val="315934960"/>
        <c:scaling>
          <c:orientation val="minMax"/>
          <c:max val="1"/>
        </c:scaling>
        <c:delete val="1"/>
        <c:axPos val="t"/>
        <c:numFmt formatCode="0%" sourceLinked="1"/>
        <c:majorTickMark val="out"/>
        <c:minorTickMark val="none"/>
        <c:tickLblPos val="nextTo"/>
        <c:crossAx val="315933976"/>
        <c:crosses val="autoZero"/>
        <c:crossBetween val="between"/>
      </c:valAx>
      <c:spPr>
        <a:noFill/>
        <a:ln>
          <a:noFill/>
        </a:ln>
        <a:effectLst/>
      </c:spPr>
    </c:plotArea>
    <c:legend>
      <c:legendPos val="b"/>
      <c:layout>
        <c:manualLayout>
          <c:xMode val="edge"/>
          <c:yMode val="edge"/>
          <c:x val="9.4944364556001304E-2"/>
          <c:y val="0.74163278989980519"/>
          <c:w val="0.7809824184784574"/>
          <c:h val="0.1809492024632158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047393798984148E-2"/>
          <c:y val="8.172069534403828E-2"/>
          <c:w val="0.56936668740681651"/>
          <c:h val="0.8491904981672155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C6-4F41-8202-276EC6FF44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C6-4F41-8202-276EC6FF442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DC6-4F41-8202-276EC6FF442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DC6-4F41-8202-276EC6FF4427}"/>
              </c:ext>
            </c:extLst>
          </c:dPt>
          <c:dLbls>
            <c:dLbl>
              <c:idx val="0"/>
              <c:layout>
                <c:manualLayout>
                  <c:x val="-7.2432935386377212E-2"/>
                  <c:y val="0.164392448981168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C6-4F41-8202-276EC6FF4427}"/>
                </c:ext>
              </c:extLst>
            </c:dLbl>
            <c:dLbl>
              <c:idx val="1"/>
              <c:layout>
                <c:manualLayout>
                  <c:x val="-0.12189761923974574"/>
                  <c:y val="-0.154868283548440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C6-4F41-8202-276EC6FF4427}"/>
                </c:ext>
              </c:extLst>
            </c:dLbl>
            <c:dLbl>
              <c:idx val="2"/>
              <c:layout>
                <c:manualLayout>
                  <c:x val="0.10878667219946711"/>
                  <c:y val="-8.16598023382504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C6-4F41-8202-276EC6FF4427}"/>
                </c:ext>
              </c:extLst>
            </c:dLbl>
            <c:dLbl>
              <c:idx val="3"/>
              <c:layout>
                <c:manualLayout>
                  <c:x val="8.3144882506939508E-2"/>
                  <c:y val="0.166178963031335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C6-4F41-8202-276EC6FF442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Sheet4!$A$1:$A$4</c:f>
              <c:strCache>
                <c:ptCount val="4"/>
                <c:pt idx="0">
                  <c:v>Is in place today</c:v>
                </c:pt>
                <c:pt idx="1">
                  <c:v>Would seriously explore this withing a year </c:v>
                </c:pt>
                <c:pt idx="2">
                  <c:v>Would seriously explore this within 2 years </c:v>
                </c:pt>
                <c:pt idx="3">
                  <c:v>Would not seriously explore </c:v>
                </c:pt>
              </c:strCache>
            </c:strRef>
          </c:cat>
          <c:val>
            <c:numRef>
              <c:f>Sheet4!$B$1:$B$4</c:f>
              <c:numCache>
                <c:formatCode>0%</c:formatCode>
                <c:ptCount val="4"/>
                <c:pt idx="0">
                  <c:v>0.16</c:v>
                </c:pt>
                <c:pt idx="1">
                  <c:v>0.38</c:v>
                </c:pt>
                <c:pt idx="2">
                  <c:v>0.28999999999999998</c:v>
                </c:pt>
                <c:pt idx="3">
                  <c:v>0.17</c:v>
                </c:pt>
              </c:numCache>
            </c:numRef>
          </c:val>
          <c:extLst>
            <c:ext xmlns:c16="http://schemas.microsoft.com/office/drawing/2014/chart" uri="{C3380CC4-5D6E-409C-BE32-E72D297353CC}">
              <c16:uniqueId val="{00000008-2DC6-4F41-8202-276EC6FF4427}"/>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1347518439949489"/>
          <c:y val="0.22603853356037576"/>
          <c:w val="0.38266716732553302"/>
          <c:h val="0.58048913169465188"/>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C0DCE-2A4B-2940-AF4B-F563C6D13CC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783CB570-BFF5-3144-8D4B-9FC1887A29A2}">
      <dgm:prSet phldrT="[Text]"/>
      <dgm:spPr>
        <a:solidFill>
          <a:schemeClr val="bg2"/>
        </a:solidFill>
      </dgm:spPr>
      <dgm:t>
        <a:bodyPr/>
        <a:lstStyle/>
        <a:p>
          <a:r>
            <a:rPr lang="en-US"/>
            <a:t>Quality</a:t>
          </a:r>
        </a:p>
      </dgm:t>
    </dgm:pt>
    <dgm:pt modelId="{1D930A83-F9A7-1843-836A-A98416EA212E}" type="parTrans" cxnId="{B1EB4C75-E347-A743-9031-277178F5E6AB}">
      <dgm:prSet/>
      <dgm:spPr/>
      <dgm:t>
        <a:bodyPr/>
        <a:lstStyle/>
        <a:p>
          <a:endParaRPr lang="en-US"/>
        </a:p>
      </dgm:t>
    </dgm:pt>
    <dgm:pt modelId="{191B8CCF-F909-F74A-A217-58010019AAAD}" type="sibTrans" cxnId="{B1EB4C75-E347-A743-9031-277178F5E6AB}">
      <dgm:prSet/>
      <dgm:spPr/>
      <dgm:t>
        <a:bodyPr/>
        <a:lstStyle/>
        <a:p>
          <a:endParaRPr lang="en-US"/>
        </a:p>
      </dgm:t>
    </dgm:pt>
    <dgm:pt modelId="{AB841E0C-72EF-D042-8AA5-25A5205E8FB3}">
      <dgm:prSet phldrT="[Text]" custT="1"/>
      <dgm:spPr>
        <a:solidFill>
          <a:schemeClr val="accent6">
            <a:lumMod val="40000"/>
            <a:lumOff val="60000"/>
            <a:alpha val="90000"/>
          </a:schemeClr>
        </a:solidFill>
      </dgm:spPr>
      <dgm:t>
        <a:bodyPr/>
        <a:lstStyle/>
        <a:p>
          <a:r>
            <a:rPr lang="en-US" sz="1800"/>
            <a:t>NPS</a:t>
          </a:r>
        </a:p>
      </dgm:t>
    </dgm:pt>
    <dgm:pt modelId="{BF01FD80-4A2D-044B-A12C-179E8D354CEC}" type="parTrans" cxnId="{A0BB0BC1-BC0A-3645-A76E-58C02FAEB9DD}">
      <dgm:prSet/>
      <dgm:spPr/>
      <dgm:t>
        <a:bodyPr/>
        <a:lstStyle/>
        <a:p>
          <a:endParaRPr lang="en-US"/>
        </a:p>
      </dgm:t>
    </dgm:pt>
    <dgm:pt modelId="{BD2187AD-CEF5-EB43-BF9B-F89DC7E8C224}" type="sibTrans" cxnId="{A0BB0BC1-BC0A-3645-A76E-58C02FAEB9DD}">
      <dgm:prSet/>
      <dgm:spPr/>
      <dgm:t>
        <a:bodyPr/>
        <a:lstStyle/>
        <a:p>
          <a:endParaRPr lang="en-US"/>
        </a:p>
      </dgm:t>
    </dgm:pt>
    <dgm:pt modelId="{48469AEF-8993-2745-97D7-395EFFFB2D3D}">
      <dgm:prSet phldrT="[Text]" custT="1"/>
      <dgm:spPr>
        <a:solidFill>
          <a:schemeClr val="accent6">
            <a:lumMod val="40000"/>
            <a:lumOff val="60000"/>
            <a:alpha val="90000"/>
          </a:schemeClr>
        </a:solidFill>
      </dgm:spPr>
      <dgm:t>
        <a:bodyPr/>
        <a:lstStyle/>
        <a:p>
          <a:r>
            <a:rPr lang="en-US" sz="1800"/>
            <a:t>Worker</a:t>
          </a:r>
        </a:p>
      </dgm:t>
    </dgm:pt>
    <dgm:pt modelId="{F310717A-172A-C94A-94BC-407765111466}" type="parTrans" cxnId="{15748851-783A-254A-B57C-FF8DB1EAC062}">
      <dgm:prSet/>
      <dgm:spPr/>
      <dgm:t>
        <a:bodyPr/>
        <a:lstStyle/>
        <a:p>
          <a:endParaRPr lang="en-US"/>
        </a:p>
      </dgm:t>
    </dgm:pt>
    <dgm:pt modelId="{57A6DE77-E9B3-DD44-A523-5C4873197302}" type="sibTrans" cxnId="{15748851-783A-254A-B57C-FF8DB1EAC062}">
      <dgm:prSet/>
      <dgm:spPr/>
      <dgm:t>
        <a:bodyPr/>
        <a:lstStyle/>
        <a:p>
          <a:endParaRPr lang="en-US"/>
        </a:p>
      </dgm:t>
    </dgm:pt>
    <dgm:pt modelId="{4368E78E-7FD9-D045-9D15-B9E5B42C9538}">
      <dgm:prSet phldrT="[Text]"/>
      <dgm:spPr>
        <a:solidFill>
          <a:schemeClr val="bg2"/>
        </a:solidFill>
      </dgm:spPr>
      <dgm:t>
        <a:bodyPr/>
        <a:lstStyle/>
        <a:p>
          <a:r>
            <a:rPr lang="en-US"/>
            <a:t>Efficiency</a:t>
          </a:r>
        </a:p>
      </dgm:t>
    </dgm:pt>
    <dgm:pt modelId="{A66CF45F-8566-AC4D-81A9-69831879407A}" type="parTrans" cxnId="{B4F3E406-D72F-1440-A68E-AA1B19B2B0D0}">
      <dgm:prSet/>
      <dgm:spPr/>
      <dgm:t>
        <a:bodyPr/>
        <a:lstStyle/>
        <a:p>
          <a:endParaRPr lang="en-US"/>
        </a:p>
      </dgm:t>
    </dgm:pt>
    <dgm:pt modelId="{4BD52E10-6264-C64F-AAC8-0D6A07A414F7}" type="sibTrans" cxnId="{B4F3E406-D72F-1440-A68E-AA1B19B2B0D0}">
      <dgm:prSet/>
      <dgm:spPr/>
      <dgm:t>
        <a:bodyPr/>
        <a:lstStyle/>
        <a:p>
          <a:endParaRPr lang="en-US"/>
        </a:p>
      </dgm:t>
    </dgm:pt>
    <dgm:pt modelId="{E86056E3-35A4-C64C-B134-B6F36440567B}">
      <dgm:prSet phldrT="[Text]" custT="1"/>
      <dgm:spPr>
        <a:solidFill>
          <a:schemeClr val="accent1">
            <a:lumMod val="20000"/>
            <a:lumOff val="80000"/>
            <a:alpha val="90000"/>
          </a:schemeClr>
        </a:solidFill>
      </dgm:spPr>
      <dgm:t>
        <a:bodyPr/>
        <a:lstStyle/>
        <a:p>
          <a:r>
            <a:rPr lang="en-US" sz="1800"/>
            <a:t>Time to X</a:t>
          </a:r>
        </a:p>
      </dgm:t>
    </dgm:pt>
    <dgm:pt modelId="{F0F098F8-39D9-C54D-9CFE-5FC89F9A2926}" type="parTrans" cxnId="{D8D7964B-910A-0C48-80AF-064A651BF51C}">
      <dgm:prSet/>
      <dgm:spPr/>
      <dgm:t>
        <a:bodyPr/>
        <a:lstStyle/>
        <a:p>
          <a:endParaRPr lang="en-US"/>
        </a:p>
      </dgm:t>
    </dgm:pt>
    <dgm:pt modelId="{DEE7CC83-EEDD-BD4E-875E-906D165ED24A}" type="sibTrans" cxnId="{D8D7964B-910A-0C48-80AF-064A651BF51C}">
      <dgm:prSet/>
      <dgm:spPr/>
      <dgm:t>
        <a:bodyPr/>
        <a:lstStyle/>
        <a:p>
          <a:endParaRPr lang="en-US"/>
        </a:p>
      </dgm:t>
    </dgm:pt>
    <dgm:pt modelId="{47C58451-A020-6B4D-9AF0-5509DDEF798F}">
      <dgm:prSet phldrT="[Text]"/>
      <dgm:spPr>
        <a:solidFill>
          <a:schemeClr val="bg2"/>
        </a:solidFill>
      </dgm:spPr>
      <dgm:t>
        <a:bodyPr/>
        <a:lstStyle/>
        <a:p>
          <a:r>
            <a:rPr lang="en-US"/>
            <a:t>Cost</a:t>
          </a:r>
        </a:p>
      </dgm:t>
    </dgm:pt>
    <dgm:pt modelId="{DD4B073B-D664-8440-B477-A1E4A1D2DF7E}" type="parTrans" cxnId="{1AB1FDE9-A40A-FA4D-B071-CA5C3B9C230C}">
      <dgm:prSet/>
      <dgm:spPr/>
      <dgm:t>
        <a:bodyPr/>
        <a:lstStyle/>
        <a:p>
          <a:endParaRPr lang="en-US"/>
        </a:p>
      </dgm:t>
    </dgm:pt>
    <dgm:pt modelId="{D8392849-5F79-AF4A-B243-B35B3648AE60}" type="sibTrans" cxnId="{1AB1FDE9-A40A-FA4D-B071-CA5C3B9C230C}">
      <dgm:prSet/>
      <dgm:spPr/>
      <dgm:t>
        <a:bodyPr/>
        <a:lstStyle/>
        <a:p>
          <a:endParaRPr lang="en-US"/>
        </a:p>
      </dgm:t>
    </dgm:pt>
    <dgm:pt modelId="{4382AA0E-5299-2D4A-A1DE-FC3A679142ED}">
      <dgm:prSet phldrT="[Text]" custT="1"/>
      <dgm:spPr>
        <a:solidFill>
          <a:schemeClr val="accent2">
            <a:lumMod val="40000"/>
            <a:lumOff val="60000"/>
            <a:alpha val="90000"/>
          </a:schemeClr>
        </a:solidFill>
      </dgm:spPr>
      <dgm:t>
        <a:bodyPr/>
        <a:lstStyle/>
        <a:p>
          <a:r>
            <a:rPr lang="en-US" sz="1800"/>
            <a:t>Spend (Invoice vs Budget)</a:t>
          </a:r>
        </a:p>
      </dgm:t>
    </dgm:pt>
    <dgm:pt modelId="{3838CEF5-9D55-EE45-89BB-CC13AF7B20D0}" type="parTrans" cxnId="{368775D2-5209-E94E-AB3F-ED4DB48D5168}">
      <dgm:prSet/>
      <dgm:spPr/>
      <dgm:t>
        <a:bodyPr/>
        <a:lstStyle/>
        <a:p>
          <a:endParaRPr lang="en-US"/>
        </a:p>
      </dgm:t>
    </dgm:pt>
    <dgm:pt modelId="{24749B53-FBAD-844B-802D-91D505FA5807}" type="sibTrans" cxnId="{368775D2-5209-E94E-AB3F-ED4DB48D5168}">
      <dgm:prSet/>
      <dgm:spPr/>
      <dgm:t>
        <a:bodyPr/>
        <a:lstStyle/>
        <a:p>
          <a:endParaRPr lang="en-US"/>
        </a:p>
      </dgm:t>
    </dgm:pt>
    <dgm:pt modelId="{22B69D39-44AD-714C-BB58-CE8A0559C04C}">
      <dgm:prSet phldrT="[Text]" custT="1"/>
      <dgm:spPr>
        <a:solidFill>
          <a:schemeClr val="accent2">
            <a:lumMod val="40000"/>
            <a:lumOff val="60000"/>
            <a:alpha val="90000"/>
          </a:schemeClr>
        </a:solidFill>
      </dgm:spPr>
      <dgm:t>
        <a:bodyPr/>
        <a:lstStyle/>
        <a:p>
          <a:r>
            <a:rPr lang="en-US" sz="1800"/>
            <a:t>Savings</a:t>
          </a:r>
        </a:p>
      </dgm:t>
    </dgm:pt>
    <dgm:pt modelId="{4477686B-6838-8149-8A0D-3AC4EAD71B92}" type="parTrans" cxnId="{51F0F938-8A1E-B444-9B1D-8436297993D2}">
      <dgm:prSet/>
      <dgm:spPr/>
      <dgm:t>
        <a:bodyPr/>
        <a:lstStyle/>
        <a:p>
          <a:endParaRPr lang="en-US"/>
        </a:p>
      </dgm:t>
    </dgm:pt>
    <dgm:pt modelId="{59783A2F-73A0-F143-9A17-5C7504F96209}" type="sibTrans" cxnId="{51F0F938-8A1E-B444-9B1D-8436297993D2}">
      <dgm:prSet/>
      <dgm:spPr/>
      <dgm:t>
        <a:bodyPr/>
        <a:lstStyle/>
        <a:p>
          <a:endParaRPr lang="en-US"/>
        </a:p>
      </dgm:t>
    </dgm:pt>
    <dgm:pt modelId="{05DC470D-D276-4943-86B4-8C1CEACAB02C}">
      <dgm:prSet phldrT="[Text]" custT="1"/>
      <dgm:spPr>
        <a:solidFill>
          <a:schemeClr val="accent6">
            <a:lumMod val="40000"/>
            <a:lumOff val="60000"/>
            <a:alpha val="90000"/>
          </a:schemeClr>
        </a:solidFill>
      </dgm:spPr>
      <dgm:t>
        <a:bodyPr/>
        <a:lstStyle/>
        <a:p>
          <a:r>
            <a:rPr lang="en-US" sz="1800"/>
            <a:t>Supplier </a:t>
          </a:r>
        </a:p>
      </dgm:t>
    </dgm:pt>
    <dgm:pt modelId="{F9574995-3DF5-A249-9504-5A571A20DBB4}" type="parTrans" cxnId="{236EB8A1-866A-8549-854A-0198C7FBCEA2}">
      <dgm:prSet/>
      <dgm:spPr/>
      <dgm:t>
        <a:bodyPr/>
        <a:lstStyle/>
        <a:p>
          <a:endParaRPr lang="en-US"/>
        </a:p>
      </dgm:t>
    </dgm:pt>
    <dgm:pt modelId="{CBD9C66F-73C1-C64C-8F2A-E4A4B4EDB770}" type="sibTrans" cxnId="{236EB8A1-866A-8549-854A-0198C7FBCEA2}">
      <dgm:prSet/>
      <dgm:spPr/>
      <dgm:t>
        <a:bodyPr/>
        <a:lstStyle/>
        <a:p>
          <a:endParaRPr lang="en-US"/>
        </a:p>
      </dgm:t>
    </dgm:pt>
    <dgm:pt modelId="{5C739520-7242-8841-8788-10DAD97E5619}">
      <dgm:prSet phldrT="[Text]" custT="1"/>
      <dgm:spPr>
        <a:solidFill>
          <a:schemeClr val="accent1">
            <a:lumMod val="20000"/>
            <a:lumOff val="80000"/>
            <a:alpha val="90000"/>
          </a:schemeClr>
        </a:solidFill>
      </dgm:spPr>
      <dgm:t>
        <a:bodyPr/>
        <a:lstStyle/>
        <a:p>
          <a:r>
            <a:rPr lang="en-US" sz="1800"/>
            <a:t>Fill</a:t>
          </a:r>
        </a:p>
      </dgm:t>
    </dgm:pt>
    <dgm:pt modelId="{B5DF9943-8B47-BA4E-8006-202F4E55DD97}" type="parTrans" cxnId="{0E6526CA-F881-4548-8DB6-73B9E25D7C70}">
      <dgm:prSet/>
      <dgm:spPr/>
      <dgm:t>
        <a:bodyPr/>
        <a:lstStyle/>
        <a:p>
          <a:endParaRPr lang="en-US"/>
        </a:p>
      </dgm:t>
    </dgm:pt>
    <dgm:pt modelId="{4A402D4E-77F0-6142-84A5-2FE7BA0B8C77}" type="sibTrans" cxnId="{0E6526CA-F881-4548-8DB6-73B9E25D7C70}">
      <dgm:prSet/>
      <dgm:spPr/>
      <dgm:t>
        <a:bodyPr/>
        <a:lstStyle/>
        <a:p>
          <a:endParaRPr lang="en-US"/>
        </a:p>
      </dgm:t>
    </dgm:pt>
    <dgm:pt modelId="{B10C0583-39EF-2842-8A7F-37D28C82B3D1}">
      <dgm:prSet phldrT="[Text]" custT="1"/>
      <dgm:spPr>
        <a:solidFill>
          <a:schemeClr val="accent1">
            <a:lumMod val="20000"/>
            <a:lumOff val="80000"/>
            <a:alpha val="90000"/>
          </a:schemeClr>
        </a:solidFill>
      </dgm:spPr>
      <dgm:t>
        <a:bodyPr/>
        <a:lstStyle/>
        <a:p>
          <a:r>
            <a:rPr lang="en-US" sz="1800"/>
            <a:t>Respond</a:t>
          </a:r>
        </a:p>
      </dgm:t>
    </dgm:pt>
    <dgm:pt modelId="{84749F9A-E478-B245-B696-983DC26F86E9}" type="parTrans" cxnId="{4F50D22F-4D71-5341-ACF8-1FD90DCB6505}">
      <dgm:prSet/>
      <dgm:spPr/>
      <dgm:t>
        <a:bodyPr/>
        <a:lstStyle/>
        <a:p>
          <a:endParaRPr lang="en-US"/>
        </a:p>
      </dgm:t>
    </dgm:pt>
    <dgm:pt modelId="{D008161B-A928-C647-96C3-FC3F8F5D1436}" type="sibTrans" cxnId="{4F50D22F-4D71-5341-ACF8-1FD90DCB6505}">
      <dgm:prSet/>
      <dgm:spPr/>
      <dgm:t>
        <a:bodyPr/>
        <a:lstStyle/>
        <a:p>
          <a:endParaRPr lang="en-US"/>
        </a:p>
      </dgm:t>
    </dgm:pt>
    <dgm:pt modelId="{1EE32884-0922-AE4E-9A0C-4A65D2C13DF5}">
      <dgm:prSet phldrT="[Text]" custT="1"/>
      <dgm:spPr>
        <a:solidFill>
          <a:schemeClr val="accent1">
            <a:lumMod val="20000"/>
            <a:lumOff val="80000"/>
            <a:alpha val="90000"/>
          </a:schemeClr>
        </a:solidFill>
      </dgm:spPr>
      <dgm:t>
        <a:bodyPr/>
        <a:lstStyle/>
        <a:p>
          <a:r>
            <a:rPr lang="en-US" sz="1800"/>
            <a:t>Approve</a:t>
          </a:r>
        </a:p>
      </dgm:t>
    </dgm:pt>
    <dgm:pt modelId="{6BF46868-C29B-F047-8A13-A5DA963C5375}" type="parTrans" cxnId="{8215DF5E-5CFB-5442-A805-EA6DF2B47F16}">
      <dgm:prSet/>
      <dgm:spPr/>
      <dgm:t>
        <a:bodyPr/>
        <a:lstStyle/>
        <a:p>
          <a:endParaRPr lang="en-US"/>
        </a:p>
      </dgm:t>
    </dgm:pt>
    <dgm:pt modelId="{DC8E889A-C8C4-3D44-A8A7-42D1A150D317}" type="sibTrans" cxnId="{8215DF5E-5CFB-5442-A805-EA6DF2B47F16}">
      <dgm:prSet/>
      <dgm:spPr/>
      <dgm:t>
        <a:bodyPr/>
        <a:lstStyle/>
        <a:p>
          <a:endParaRPr lang="en-US"/>
        </a:p>
      </dgm:t>
    </dgm:pt>
    <dgm:pt modelId="{10BE7E23-2AB9-DC44-8675-D78ECBBADAC5}">
      <dgm:prSet phldrT="[Text]"/>
      <dgm:spPr>
        <a:solidFill>
          <a:schemeClr val="bg2"/>
        </a:solidFill>
      </dgm:spPr>
      <dgm:t>
        <a:bodyPr/>
        <a:lstStyle/>
        <a:p>
          <a:r>
            <a:rPr lang="en-US"/>
            <a:t>Business Specific</a:t>
          </a:r>
        </a:p>
      </dgm:t>
    </dgm:pt>
    <dgm:pt modelId="{11264B81-F492-C847-9F27-C5148B389FBE}" type="parTrans" cxnId="{10169D27-1F9A-3E43-9022-0E525DCE993E}">
      <dgm:prSet/>
      <dgm:spPr/>
      <dgm:t>
        <a:bodyPr/>
        <a:lstStyle/>
        <a:p>
          <a:endParaRPr lang="en-US"/>
        </a:p>
      </dgm:t>
    </dgm:pt>
    <dgm:pt modelId="{DC48782C-6E4C-D84A-B59A-F8228E95E92F}" type="sibTrans" cxnId="{10169D27-1F9A-3E43-9022-0E525DCE993E}">
      <dgm:prSet/>
      <dgm:spPr/>
      <dgm:t>
        <a:bodyPr/>
        <a:lstStyle/>
        <a:p>
          <a:endParaRPr lang="en-US"/>
        </a:p>
      </dgm:t>
    </dgm:pt>
    <dgm:pt modelId="{D437A9EA-9B2E-A14F-BC34-0D6B8165AC8B}">
      <dgm:prSet phldrT="[Text]" custT="1"/>
      <dgm:spPr>
        <a:solidFill>
          <a:schemeClr val="tx2">
            <a:lumMod val="65000"/>
            <a:alpha val="90000"/>
          </a:schemeClr>
        </a:solidFill>
      </dgm:spPr>
      <dgm:t>
        <a:bodyPr/>
        <a:lstStyle/>
        <a:p>
          <a:r>
            <a:rPr lang="en-US" sz="1800"/>
            <a:t>Workforce Demographics</a:t>
          </a:r>
        </a:p>
      </dgm:t>
    </dgm:pt>
    <dgm:pt modelId="{57218E82-119A-9E4B-9F17-5DB451DED1D3}" type="parTrans" cxnId="{D22BB279-4971-8D44-B39A-3AE115E25C3B}">
      <dgm:prSet/>
      <dgm:spPr/>
      <dgm:t>
        <a:bodyPr/>
        <a:lstStyle/>
        <a:p>
          <a:endParaRPr lang="en-US"/>
        </a:p>
      </dgm:t>
    </dgm:pt>
    <dgm:pt modelId="{3BB21643-72A7-A34B-8EA2-F3CB8A46DD2D}" type="sibTrans" cxnId="{D22BB279-4971-8D44-B39A-3AE115E25C3B}">
      <dgm:prSet/>
      <dgm:spPr/>
      <dgm:t>
        <a:bodyPr/>
        <a:lstStyle/>
        <a:p>
          <a:endParaRPr lang="en-US"/>
        </a:p>
      </dgm:t>
    </dgm:pt>
    <dgm:pt modelId="{B5DC8D25-67DC-9C4E-8BC4-174239A7037F}">
      <dgm:prSet phldrT="[Text]" custT="1"/>
      <dgm:spPr>
        <a:solidFill>
          <a:schemeClr val="tx2">
            <a:lumMod val="65000"/>
            <a:alpha val="90000"/>
          </a:schemeClr>
        </a:solidFill>
      </dgm:spPr>
      <dgm:t>
        <a:bodyPr/>
        <a:lstStyle/>
        <a:p>
          <a:r>
            <a:rPr lang="en-US" sz="1800"/>
            <a:t>Compliance</a:t>
          </a:r>
        </a:p>
      </dgm:t>
    </dgm:pt>
    <dgm:pt modelId="{BC3DFB5E-5CDB-504E-83B8-3521311E5056}" type="parTrans" cxnId="{56AA365C-6E3E-364D-8827-B0F20968C643}">
      <dgm:prSet/>
      <dgm:spPr/>
      <dgm:t>
        <a:bodyPr/>
        <a:lstStyle/>
        <a:p>
          <a:endParaRPr lang="en-US"/>
        </a:p>
      </dgm:t>
    </dgm:pt>
    <dgm:pt modelId="{9369D600-8BA0-4E41-BBAD-787470104DBB}" type="sibTrans" cxnId="{56AA365C-6E3E-364D-8827-B0F20968C643}">
      <dgm:prSet/>
      <dgm:spPr/>
      <dgm:t>
        <a:bodyPr/>
        <a:lstStyle/>
        <a:p>
          <a:endParaRPr lang="en-US"/>
        </a:p>
      </dgm:t>
    </dgm:pt>
    <dgm:pt modelId="{0805D303-21B3-1D43-AEB6-5534FA031A6F}">
      <dgm:prSet phldrT="[Text]" custT="1"/>
      <dgm:spPr>
        <a:solidFill>
          <a:schemeClr val="tx2">
            <a:lumMod val="65000"/>
            <a:alpha val="90000"/>
          </a:schemeClr>
        </a:solidFill>
      </dgm:spPr>
      <dgm:t>
        <a:bodyPr/>
        <a:lstStyle/>
        <a:p>
          <a:r>
            <a:rPr lang="en-US" sz="1800"/>
            <a:t>Risk Indicators</a:t>
          </a:r>
        </a:p>
      </dgm:t>
    </dgm:pt>
    <dgm:pt modelId="{9ACF49B5-837D-FC44-A0DC-F88A2921358D}" type="parTrans" cxnId="{4D80B772-A28A-9149-B7FA-FBD4FA8867EE}">
      <dgm:prSet/>
      <dgm:spPr/>
      <dgm:t>
        <a:bodyPr/>
        <a:lstStyle/>
        <a:p>
          <a:endParaRPr lang="en-US"/>
        </a:p>
      </dgm:t>
    </dgm:pt>
    <dgm:pt modelId="{7CB6E156-FC95-8D41-A47F-06AE9DD7E82F}" type="sibTrans" cxnId="{4D80B772-A28A-9149-B7FA-FBD4FA8867EE}">
      <dgm:prSet/>
      <dgm:spPr/>
      <dgm:t>
        <a:bodyPr/>
        <a:lstStyle/>
        <a:p>
          <a:endParaRPr lang="en-US"/>
        </a:p>
      </dgm:t>
    </dgm:pt>
    <dgm:pt modelId="{23246E64-6536-CC40-8C67-A5DC84AAE3FD}">
      <dgm:prSet phldrT="[Text]" custT="1"/>
      <dgm:spPr>
        <a:solidFill>
          <a:schemeClr val="tx2">
            <a:lumMod val="65000"/>
            <a:alpha val="90000"/>
          </a:schemeClr>
        </a:solidFill>
      </dgm:spPr>
      <dgm:t>
        <a:bodyPr/>
        <a:lstStyle/>
        <a:p>
          <a:r>
            <a:rPr lang="en-US" sz="1800"/>
            <a:t>Locations</a:t>
          </a:r>
        </a:p>
      </dgm:t>
    </dgm:pt>
    <dgm:pt modelId="{39F58914-0C15-3F44-A9C2-016F20E4B8F8}" type="parTrans" cxnId="{A5D5E3ED-9D15-C645-A8D8-F7DA81B87490}">
      <dgm:prSet/>
      <dgm:spPr/>
      <dgm:t>
        <a:bodyPr/>
        <a:lstStyle/>
        <a:p>
          <a:endParaRPr lang="en-US"/>
        </a:p>
      </dgm:t>
    </dgm:pt>
    <dgm:pt modelId="{1726DCBF-2136-E049-B00A-80C7325B1F37}" type="sibTrans" cxnId="{A5D5E3ED-9D15-C645-A8D8-F7DA81B87490}">
      <dgm:prSet/>
      <dgm:spPr/>
      <dgm:t>
        <a:bodyPr/>
        <a:lstStyle/>
        <a:p>
          <a:endParaRPr lang="en-US"/>
        </a:p>
      </dgm:t>
    </dgm:pt>
    <dgm:pt modelId="{3C71B94E-E553-874B-BCFD-195DAE00F7B7}">
      <dgm:prSet phldrT="[Text]" custT="1"/>
      <dgm:spPr>
        <a:solidFill>
          <a:schemeClr val="tx2">
            <a:lumMod val="65000"/>
            <a:alpha val="90000"/>
          </a:schemeClr>
        </a:solidFill>
      </dgm:spPr>
      <dgm:t>
        <a:bodyPr/>
        <a:lstStyle/>
        <a:p>
          <a:r>
            <a:rPr lang="en-US" sz="1800"/>
            <a:t>Skills</a:t>
          </a:r>
        </a:p>
      </dgm:t>
    </dgm:pt>
    <dgm:pt modelId="{9035D90D-1B0F-3A4E-8335-ACE02F57C112}" type="parTrans" cxnId="{3C89C614-A7D6-D34D-BA02-01560C5C09BE}">
      <dgm:prSet/>
      <dgm:spPr/>
      <dgm:t>
        <a:bodyPr/>
        <a:lstStyle/>
        <a:p>
          <a:endParaRPr lang="en-US"/>
        </a:p>
      </dgm:t>
    </dgm:pt>
    <dgm:pt modelId="{B33AEB43-48B4-B042-89CA-2EFC680FE868}" type="sibTrans" cxnId="{3C89C614-A7D6-D34D-BA02-01560C5C09BE}">
      <dgm:prSet/>
      <dgm:spPr/>
      <dgm:t>
        <a:bodyPr/>
        <a:lstStyle/>
        <a:p>
          <a:endParaRPr lang="en-US"/>
        </a:p>
      </dgm:t>
    </dgm:pt>
    <dgm:pt modelId="{EA8F1E6D-4ABD-924E-8ACB-5DD882FF14C4}">
      <dgm:prSet phldrT="[Text]" custT="1"/>
      <dgm:spPr>
        <a:solidFill>
          <a:schemeClr val="tx2">
            <a:lumMod val="65000"/>
            <a:alpha val="90000"/>
          </a:schemeClr>
        </a:solidFill>
      </dgm:spPr>
      <dgm:t>
        <a:bodyPr/>
        <a:lstStyle/>
        <a:p>
          <a:r>
            <a:rPr lang="en-US" sz="1800"/>
            <a:t>Worker Type</a:t>
          </a:r>
        </a:p>
      </dgm:t>
    </dgm:pt>
    <dgm:pt modelId="{02B9F358-F7A0-1A49-A263-835F4B8E064A}" type="parTrans" cxnId="{8E1DA7DA-F884-FF4B-BF3A-FC6C516662A3}">
      <dgm:prSet/>
      <dgm:spPr/>
      <dgm:t>
        <a:bodyPr/>
        <a:lstStyle/>
        <a:p>
          <a:endParaRPr lang="en-US"/>
        </a:p>
      </dgm:t>
    </dgm:pt>
    <dgm:pt modelId="{7FA919EA-1095-9E4C-9A19-0176FA4AFE42}" type="sibTrans" cxnId="{8E1DA7DA-F884-FF4B-BF3A-FC6C516662A3}">
      <dgm:prSet/>
      <dgm:spPr/>
      <dgm:t>
        <a:bodyPr/>
        <a:lstStyle/>
        <a:p>
          <a:endParaRPr lang="en-US"/>
        </a:p>
      </dgm:t>
    </dgm:pt>
    <dgm:pt modelId="{52F4A23B-0F31-A744-B6CC-9EDD828CFDE7}" type="pres">
      <dgm:prSet presAssocID="{1BFC0DCE-2A4B-2940-AF4B-F563C6D13CC2}" presName="Name0" presStyleCnt="0">
        <dgm:presLayoutVars>
          <dgm:dir/>
          <dgm:animLvl val="lvl"/>
          <dgm:resizeHandles val="exact"/>
        </dgm:presLayoutVars>
      </dgm:prSet>
      <dgm:spPr/>
    </dgm:pt>
    <dgm:pt modelId="{F26F039C-1EBD-B241-AD2D-E2505FA39A55}" type="pres">
      <dgm:prSet presAssocID="{783CB570-BFF5-3144-8D4B-9FC1887A29A2}" presName="composite" presStyleCnt="0"/>
      <dgm:spPr/>
    </dgm:pt>
    <dgm:pt modelId="{CEDDFBE3-7DEB-144A-A0B7-5C7630396439}" type="pres">
      <dgm:prSet presAssocID="{783CB570-BFF5-3144-8D4B-9FC1887A29A2}" presName="parTx" presStyleLbl="alignNode1" presStyleIdx="0" presStyleCnt="4">
        <dgm:presLayoutVars>
          <dgm:chMax val="0"/>
          <dgm:chPref val="0"/>
          <dgm:bulletEnabled val="1"/>
        </dgm:presLayoutVars>
      </dgm:prSet>
      <dgm:spPr/>
    </dgm:pt>
    <dgm:pt modelId="{D54577AA-DECC-A140-B758-E2BFA88A9010}" type="pres">
      <dgm:prSet presAssocID="{783CB570-BFF5-3144-8D4B-9FC1887A29A2}" presName="desTx" presStyleLbl="alignAccFollowNode1" presStyleIdx="0" presStyleCnt="4">
        <dgm:presLayoutVars>
          <dgm:bulletEnabled val="1"/>
        </dgm:presLayoutVars>
      </dgm:prSet>
      <dgm:spPr/>
    </dgm:pt>
    <dgm:pt modelId="{CBEEDAD2-B369-A24F-B2A1-229200263B34}" type="pres">
      <dgm:prSet presAssocID="{191B8CCF-F909-F74A-A217-58010019AAAD}" presName="space" presStyleCnt="0"/>
      <dgm:spPr/>
    </dgm:pt>
    <dgm:pt modelId="{10C294A5-26E5-A54D-8BB2-D284E9BB2497}" type="pres">
      <dgm:prSet presAssocID="{4368E78E-7FD9-D045-9D15-B9E5B42C9538}" presName="composite" presStyleCnt="0"/>
      <dgm:spPr/>
    </dgm:pt>
    <dgm:pt modelId="{935677FF-097A-4F43-BB95-04637F80526F}" type="pres">
      <dgm:prSet presAssocID="{4368E78E-7FD9-D045-9D15-B9E5B42C9538}" presName="parTx" presStyleLbl="alignNode1" presStyleIdx="1" presStyleCnt="4">
        <dgm:presLayoutVars>
          <dgm:chMax val="0"/>
          <dgm:chPref val="0"/>
          <dgm:bulletEnabled val="1"/>
        </dgm:presLayoutVars>
      </dgm:prSet>
      <dgm:spPr/>
    </dgm:pt>
    <dgm:pt modelId="{CA29DCE0-DCAC-D546-B259-35216A611680}" type="pres">
      <dgm:prSet presAssocID="{4368E78E-7FD9-D045-9D15-B9E5B42C9538}" presName="desTx" presStyleLbl="alignAccFollowNode1" presStyleIdx="1" presStyleCnt="4">
        <dgm:presLayoutVars>
          <dgm:bulletEnabled val="1"/>
        </dgm:presLayoutVars>
      </dgm:prSet>
      <dgm:spPr/>
    </dgm:pt>
    <dgm:pt modelId="{D924703D-A45F-3946-8035-1745071E293D}" type="pres">
      <dgm:prSet presAssocID="{4BD52E10-6264-C64F-AAC8-0D6A07A414F7}" presName="space" presStyleCnt="0"/>
      <dgm:spPr/>
    </dgm:pt>
    <dgm:pt modelId="{666BB7AF-79BC-3845-9A13-70EEBEADA3B3}" type="pres">
      <dgm:prSet presAssocID="{47C58451-A020-6B4D-9AF0-5509DDEF798F}" presName="composite" presStyleCnt="0"/>
      <dgm:spPr/>
    </dgm:pt>
    <dgm:pt modelId="{1E49047E-D1EB-DF43-8B8A-A395AC619D09}" type="pres">
      <dgm:prSet presAssocID="{47C58451-A020-6B4D-9AF0-5509DDEF798F}" presName="parTx" presStyleLbl="alignNode1" presStyleIdx="2" presStyleCnt="4">
        <dgm:presLayoutVars>
          <dgm:chMax val="0"/>
          <dgm:chPref val="0"/>
          <dgm:bulletEnabled val="1"/>
        </dgm:presLayoutVars>
      </dgm:prSet>
      <dgm:spPr/>
    </dgm:pt>
    <dgm:pt modelId="{DF9A26FB-88A0-9540-A07E-38BB58849637}" type="pres">
      <dgm:prSet presAssocID="{47C58451-A020-6B4D-9AF0-5509DDEF798F}" presName="desTx" presStyleLbl="alignAccFollowNode1" presStyleIdx="2" presStyleCnt="4">
        <dgm:presLayoutVars>
          <dgm:bulletEnabled val="1"/>
        </dgm:presLayoutVars>
      </dgm:prSet>
      <dgm:spPr/>
    </dgm:pt>
    <dgm:pt modelId="{4DEFD4B2-D291-AF48-A5F4-EE770DEF43EE}" type="pres">
      <dgm:prSet presAssocID="{D8392849-5F79-AF4A-B243-B35B3648AE60}" presName="space" presStyleCnt="0"/>
      <dgm:spPr/>
    </dgm:pt>
    <dgm:pt modelId="{09C71453-BFEB-8947-883F-FEF89F81AD96}" type="pres">
      <dgm:prSet presAssocID="{10BE7E23-2AB9-DC44-8675-D78ECBBADAC5}" presName="composite" presStyleCnt="0"/>
      <dgm:spPr/>
    </dgm:pt>
    <dgm:pt modelId="{B797F9B9-03A8-4043-86C4-B78882A0D585}" type="pres">
      <dgm:prSet presAssocID="{10BE7E23-2AB9-DC44-8675-D78ECBBADAC5}" presName="parTx" presStyleLbl="alignNode1" presStyleIdx="3" presStyleCnt="4">
        <dgm:presLayoutVars>
          <dgm:chMax val="0"/>
          <dgm:chPref val="0"/>
          <dgm:bulletEnabled val="1"/>
        </dgm:presLayoutVars>
      </dgm:prSet>
      <dgm:spPr/>
    </dgm:pt>
    <dgm:pt modelId="{D5B316D4-A18E-C24D-92ED-4F07A1976408}" type="pres">
      <dgm:prSet presAssocID="{10BE7E23-2AB9-DC44-8675-D78ECBBADAC5}" presName="desTx" presStyleLbl="alignAccFollowNode1" presStyleIdx="3" presStyleCnt="4">
        <dgm:presLayoutVars>
          <dgm:bulletEnabled val="1"/>
        </dgm:presLayoutVars>
      </dgm:prSet>
      <dgm:spPr/>
    </dgm:pt>
  </dgm:ptLst>
  <dgm:cxnLst>
    <dgm:cxn modelId="{C4448A01-02A1-9847-8638-21953BF03337}" type="presOf" srcId="{05DC470D-D276-4943-86B4-8C1CEACAB02C}" destId="{D54577AA-DECC-A140-B758-E2BFA88A9010}" srcOrd="0" destOrd="2" presId="urn:microsoft.com/office/officeart/2005/8/layout/hList1"/>
    <dgm:cxn modelId="{B4F3E406-D72F-1440-A68E-AA1B19B2B0D0}" srcId="{1BFC0DCE-2A4B-2940-AF4B-F563C6D13CC2}" destId="{4368E78E-7FD9-D045-9D15-B9E5B42C9538}" srcOrd="1" destOrd="0" parTransId="{A66CF45F-8566-AC4D-81A9-69831879407A}" sibTransId="{4BD52E10-6264-C64F-AAC8-0D6A07A414F7}"/>
    <dgm:cxn modelId="{8337BD09-23E1-154F-8A74-2082DC2C40C2}" type="presOf" srcId="{B10C0583-39EF-2842-8A7F-37D28C82B3D1}" destId="{CA29DCE0-DCAC-D546-B259-35216A611680}" srcOrd="0" destOrd="2" presId="urn:microsoft.com/office/officeart/2005/8/layout/hList1"/>
    <dgm:cxn modelId="{3C89C614-A7D6-D34D-BA02-01560C5C09BE}" srcId="{D437A9EA-9B2E-A14F-BC34-0D6B8165AC8B}" destId="{3C71B94E-E553-874B-BCFD-195DAE00F7B7}" srcOrd="1" destOrd="0" parTransId="{9035D90D-1B0F-3A4E-8335-ACE02F57C112}" sibTransId="{B33AEB43-48B4-B042-89CA-2EFC680FE868}"/>
    <dgm:cxn modelId="{10169D27-1F9A-3E43-9022-0E525DCE993E}" srcId="{1BFC0DCE-2A4B-2940-AF4B-F563C6D13CC2}" destId="{10BE7E23-2AB9-DC44-8675-D78ECBBADAC5}" srcOrd="3" destOrd="0" parTransId="{11264B81-F492-C847-9F27-C5148B389FBE}" sibTransId="{DC48782C-6E4C-D84A-B59A-F8228E95E92F}"/>
    <dgm:cxn modelId="{4F50D22F-4D71-5341-ACF8-1FD90DCB6505}" srcId="{E86056E3-35A4-C64C-B134-B6F36440567B}" destId="{B10C0583-39EF-2842-8A7F-37D28C82B3D1}" srcOrd="1" destOrd="0" parTransId="{84749F9A-E478-B245-B696-983DC26F86E9}" sibTransId="{D008161B-A928-C647-96C3-FC3F8F5D1436}"/>
    <dgm:cxn modelId="{70C62B33-D5F9-4F4B-8E87-7CD064B63B45}" type="presOf" srcId="{47C58451-A020-6B4D-9AF0-5509DDEF798F}" destId="{1E49047E-D1EB-DF43-8B8A-A395AC619D09}" srcOrd="0" destOrd="0" presId="urn:microsoft.com/office/officeart/2005/8/layout/hList1"/>
    <dgm:cxn modelId="{51F0F938-8A1E-B444-9B1D-8436297993D2}" srcId="{47C58451-A020-6B4D-9AF0-5509DDEF798F}" destId="{22B69D39-44AD-714C-BB58-CE8A0559C04C}" srcOrd="1" destOrd="0" parTransId="{4477686B-6838-8149-8A0D-3AC4EAD71B92}" sibTransId="{59783A2F-73A0-F143-9A17-5C7504F96209}"/>
    <dgm:cxn modelId="{CB31E63D-BA9B-9142-85BA-B1E2A42F83DC}" type="presOf" srcId="{B5DC8D25-67DC-9C4E-8BC4-174239A7037F}" destId="{D5B316D4-A18E-C24D-92ED-4F07A1976408}" srcOrd="0" destOrd="4" presId="urn:microsoft.com/office/officeart/2005/8/layout/hList1"/>
    <dgm:cxn modelId="{9E9A1E5C-3F3A-634E-8560-540AFDF5104C}" type="presOf" srcId="{783CB570-BFF5-3144-8D4B-9FC1887A29A2}" destId="{CEDDFBE3-7DEB-144A-A0B7-5C7630396439}" srcOrd="0" destOrd="0" presId="urn:microsoft.com/office/officeart/2005/8/layout/hList1"/>
    <dgm:cxn modelId="{56AA365C-6E3E-364D-8827-B0F20968C643}" srcId="{10BE7E23-2AB9-DC44-8675-D78ECBBADAC5}" destId="{B5DC8D25-67DC-9C4E-8BC4-174239A7037F}" srcOrd="1" destOrd="0" parTransId="{BC3DFB5E-5CDB-504E-83B8-3521311E5056}" sibTransId="{9369D600-8BA0-4E41-BBAD-787470104DBB}"/>
    <dgm:cxn modelId="{9D51E15C-7EB3-554A-8676-84EE6957A9D3}" type="presOf" srcId="{4368E78E-7FD9-D045-9D15-B9E5B42C9538}" destId="{935677FF-097A-4F43-BB95-04637F80526F}" srcOrd="0" destOrd="0" presId="urn:microsoft.com/office/officeart/2005/8/layout/hList1"/>
    <dgm:cxn modelId="{8215DF5E-5CFB-5442-A805-EA6DF2B47F16}" srcId="{E86056E3-35A4-C64C-B134-B6F36440567B}" destId="{1EE32884-0922-AE4E-9A0C-4A65D2C13DF5}" srcOrd="2" destOrd="0" parTransId="{6BF46868-C29B-F047-8A13-A5DA963C5375}" sibTransId="{DC8E889A-C8C4-3D44-A8A7-42D1A150D317}"/>
    <dgm:cxn modelId="{FF3F9B63-4EB3-D146-A472-AAE08727AB95}" type="presOf" srcId="{22B69D39-44AD-714C-BB58-CE8A0559C04C}" destId="{DF9A26FB-88A0-9540-A07E-38BB58849637}" srcOrd="0" destOrd="1" presId="urn:microsoft.com/office/officeart/2005/8/layout/hList1"/>
    <dgm:cxn modelId="{76AE1E68-A0BD-A240-9867-42A8F758038B}" type="presOf" srcId="{23246E64-6536-CC40-8C67-A5DC84AAE3FD}" destId="{D5B316D4-A18E-C24D-92ED-4F07A1976408}" srcOrd="0" destOrd="1" presId="urn:microsoft.com/office/officeart/2005/8/layout/hList1"/>
    <dgm:cxn modelId="{D8D7964B-910A-0C48-80AF-064A651BF51C}" srcId="{4368E78E-7FD9-D045-9D15-B9E5B42C9538}" destId="{E86056E3-35A4-C64C-B134-B6F36440567B}" srcOrd="0" destOrd="0" parTransId="{F0F098F8-39D9-C54D-9CFE-5FC89F9A2926}" sibTransId="{DEE7CC83-EEDD-BD4E-875E-906D165ED24A}"/>
    <dgm:cxn modelId="{BB966A50-AC1A-6B4D-A87C-317BAF070651}" type="presOf" srcId="{0805D303-21B3-1D43-AEB6-5534FA031A6F}" destId="{D5B316D4-A18E-C24D-92ED-4F07A1976408}" srcOrd="0" destOrd="5" presId="urn:microsoft.com/office/officeart/2005/8/layout/hList1"/>
    <dgm:cxn modelId="{15748851-783A-254A-B57C-FF8DB1EAC062}" srcId="{783CB570-BFF5-3144-8D4B-9FC1887A29A2}" destId="{48469AEF-8993-2745-97D7-395EFFFB2D3D}" srcOrd="1" destOrd="0" parTransId="{F310717A-172A-C94A-94BC-407765111466}" sibTransId="{57A6DE77-E9B3-DD44-A523-5C4873197302}"/>
    <dgm:cxn modelId="{4D80B772-A28A-9149-B7FA-FBD4FA8867EE}" srcId="{10BE7E23-2AB9-DC44-8675-D78ECBBADAC5}" destId="{0805D303-21B3-1D43-AEB6-5534FA031A6F}" srcOrd="2" destOrd="0" parTransId="{9ACF49B5-837D-FC44-A0DC-F88A2921358D}" sibTransId="{7CB6E156-FC95-8D41-A47F-06AE9DD7E82F}"/>
    <dgm:cxn modelId="{B1EB4C75-E347-A743-9031-277178F5E6AB}" srcId="{1BFC0DCE-2A4B-2940-AF4B-F563C6D13CC2}" destId="{783CB570-BFF5-3144-8D4B-9FC1887A29A2}" srcOrd="0" destOrd="0" parTransId="{1D930A83-F9A7-1843-836A-A98416EA212E}" sibTransId="{191B8CCF-F909-F74A-A217-58010019AAAD}"/>
    <dgm:cxn modelId="{D22BB279-4971-8D44-B39A-3AE115E25C3B}" srcId="{10BE7E23-2AB9-DC44-8675-D78ECBBADAC5}" destId="{D437A9EA-9B2E-A14F-BC34-0D6B8165AC8B}" srcOrd="0" destOrd="0" parTransId="{57218E82-119A-9E4B-9F17-5DB451DED1D3}" sibTransId="{3BB21643-72A7-A34B-8EA2-F3CB8A46DD2D}"/>
    <dgm:cxn modelId="{2FCA6B86-DF70-BA44-A2C8-F4030AEBB2C3}" type="presOf" srcId="{48469AEF-8993-2745-97D7-395EFFFB2D3D}" destId="{D54577AA-DECC-A140-B758-E2BFA88A9010}" srcOrd="0" destOrd="1" presId="urn:microsoft.com/office/officeart/2005/8/layout/hList1"/>
    <dgm:cxn modelId="{9FFD8195-0567-6447-A17C-F56D174FD211}" type="presOf" srcId="{E86056E3-35A4-C64C-B134-B6F36440567B}" destId="{CA29DCE0-DCAC-D546-B259-35216A611680}" srcOrd="0" destOrd="0" presId="urn:microsoft.com/office/officeart/2005/8/layout/hList1"/>
    <dgm:cxn modelId="{FE2CD798-367A-7649-B500-39A540C76202}" type="presOf" srcId="{AB841E0C-72EF-D042-8AA5-25A5205E8FB3}" destId="{D54577AA-DECC-A140-B758-E2BFA88A9010}" srcOrd="0" destOrd="0" presId="urn:microsoft.com/office/officeart/2005/8/layout/hList1"/>
    <dgm:cxn modelId="{236EB8A1-866A-8549-854A-0198C7FBCEA2}" srcId="{783CB570-BFF5-3144-8D4B-9FC1887A29A2}" destId="{05DC470D-D276-4943-86B4-8C1CEACAB02C}" srcOrd="2" destOrd="0" parTransId="{F9574995-3DF5-A249-9504-5A571A20DBB4}" sibTransId="{CBD9C66F-73C1-C64C-8F2A-E4A4B4EDB770}"/>
    <dgm:cxn modelId="{C57206A3-5744-7B4C-87FD-D5A8879D1DF5}" type="presOf" srcId="{4382AA0E-5299-2D4A-A1DE-FC3A679142ED}" destId="{DF9A26FB-88A0-9540-A07E-38BB58849637}" srcOrd="0" destOrd="0" presId="urn:microsoft.com/office/officeart/2005/8/layout/hList1"/>
    <dgm:cxn modelId="{13C345A4-D01F-DC47-9C5C-295427FD90DC}" type="presOf" srcId="{1EE32884-0922-AE4E-9A0C-4A65D2C13DF5}" destId="{CA29DCE0-DCAC-D546-B259-35216A611680}" srcOrd="0" destOrd="3" presId="urn:microsoft.com/office/officeart/2005/8/layout/hList1"/>
    <dgm:cxn modelId="{6EDEBFC0-C23E-AB4A-9B54-93A9538E6D4C}" type="presOf" srcId="{5C739520-7242-8841-8788-10DAD97E5619}" destId="{CA29DCE0-DCAC-D546-B259-35216A611680}" srcOrd="0" destOrd="1" presId="urn:microsoft.com/office/officeart/2005/8/layout/hList1"/>
    <dgm:cxn modelId="{A0BB0BC1-BC0A-3645-A76E-58C02FAEB9DD}" srcId="{783CB570-BFF5-3144-8D4B-9FC1887A29A2}" destId="{AB841E0C-72EF-D042-8AA5-25A5205E8FB3}" srcOrd="0" destOrd="0" parTransId="{BF01FD80-4A2D-044B-A12C-179E8D354CEC}" sibTransId="{BD2187AD-CEF5-EB43-BF9B-F89DC7E8C224}"/>
    <dgm:cxn modelId="{DF3813C4-609F-574F-A8EB-0FE71A071670}" type="presOf" srcId="{EA8F1E6D-4ABD-924E-8ACB-5DD882FF14C4}" destId="{D5B316D4-A18E-C24D-92ED-4F07A1976408}" srcOrd="0" destOrd="3" presId="urn:microsoft.com/office/officeart/2005/8/layout/hList1"/>
    <dgm:cxn modelId="{C99BFDC9-7140-9242-9B18-8D12260D1EB0}" type="presOf" srcId="{10BE7E23-2AB9-DC44-8675-D78ECBBADAC5}" destId="{B797F9B9-03A8-4043-86C4-B78882A0D585}" srcOrd="0" destOrd="0" presId="urn:microsoft.com/office/officeart/2005/8/layout/hList1"/>
    <dgm:cxn modelId="{0E6526CA-F881-4548-8DB6-73B9E25D7C70}" srcId="{E86056E3-35A4-C64C-B134-B6F36440567B}" destId="{5C739520-7242-8841-8788-10DAD97E5619}" srcOrd="0" destOrd="0" parTransId="{B5DF9943-8B47-BA4E-8006-202F4E55DD97}" sibTransId="{4A402D4E-77F0-6142-84A5-2FE7BA0B8C77}"/>
    <dgm:cxn modelId="{AE4486CE-93BB-E149-8219-26EA2FE515BD}" type="presOf" srcId="{3C71B94E-E553-874B-BCFD-195DAE00F7B7}" destId="{D5B316D4-A18E-C24D-92ED-4F07A1976408}" srcOrd="0" destOrd="2" presId="urn:microsoft.com/office/officeart/2005/8/layout/hList1"/>
    <dgm:cxn modelId="{368775D2-5209-E94E-AB3F-ED4DB48D5168}" srcId="{47C58451-A020-6B4D-9AF0-5509DDEF798F}" destId="{4382AA0E-5299-2D4A-A1DE-FC3A679142ED}" srcOrd="0" destOrd="0" parTransId="{3838CEF5-9D55-EE45-89BB-CC13AF7B20D0}" sibTransId="{24749B53-FBAD-844B-802D-91D505FA5807}"/>
    <dgm:cxn modelId="{8E1DA7DA-F884-FF4B-BF3A-FC6C516662A3}" srcId="{D437A9EA-9B2E-A14F-BC34-0D6B8165AC8B}" destId="{EA8F1E6D-4ABD-924E-8ACB-5DD882FF14C4}" srcOrd="2" destOrd="0" parTransId="{02B9F358-F7A0-1A49-A263-835F4B8E064A}" sibTransId="{7FA919EA-1095-9E4C-9A19-0176FA4AFE42}"/>
    <dgm:cxn modelId="{AA4EDDDA-E8A8-2249-B4E4-C9ADAF118C8D}" type="presOf" srcId="{D437A9EA-9B2E-A14F-BC34-0D6B8165AC8B}" destId="{D5B316D4-A18E-C24D-92ED-4F07A1976408}" srcOrd="0" destOrd="0" presId="urn:microsoft.com/office/officeart/2005/8/layout/hList1"/>
    <dgm:cxn modelId="{1AB1FDE9-A40A-FA4D-B071-CA5C3B9C230C}" srcId="{1BFC0DCE-2A4B-2940-AF4B-F563C6D13CC2}" destId="{47C58451-A020-6B4D-9AF0-5509DDEF798F}" srcOrd="2" destOrd="0" parTransId="{DD4B073B-D664-8440-B477-A1E4A1D2DF7E}" sibTransId="{D8392849-5F79-AF4A-B243-B35B3648AE60}"/>
    <dgm:cxn modelId="{A5D5E3ED-9D15-C645-A8D8-F7DA81B87490}" srcId="{D437A9EA-9B2E-A14F-BC34-0D6B8165AC8B}" destId="{23246E64-6536-CC40-8C67-A5DC84AAE3FD}" srcOrd="0" destOrd="0" parTransId="{39F58914-0C15-3F44-A9C2-016F20E4B8F8}" sibTransId="{1726DCBF-2136-E049-B00A-80C7325B1F37}"/>
    <dgm:cxn modelId="{92F02DF8-271F-7846-958A-E90385CD5EEF}" type="presOf" srcId="{1BFC0DCE-2A4B-2940-AF4B-F563C6D13CC2}" destId="{52F4A23B-0F31-A744-B6CC-9EDD828CFDE7}" srcOrd="0" destOrd="0" presId="urn:microsoft.com/office/officeart/2005/8/layout/hList1"/>
    <dgm:cxn modelId="{4A482191-C963-BF41-8449-31C13AAE8739}" type="presParOf" srcId="{52F4A23B-0F31-A744-B6CC-9EDD828CFDE7}" destId="{F26F039C-1EBD-B241-AD2D-E2505FA39A55}" srcOrd="0" destOrd="0" presId="urn:microsoft.com/office/officeart/2005/8/layout/hList1"/>
    <dgm:cxn modelId="{0D8220B3-E1B9-2647-9BAD-A98069D5B853}" type="presParOf" srcId="{F26F039C-1EBD-B241-AD2D-E2505FA39A55}" destId="{CEDDFBE3-7DEB-144A-A0B7-5C7630396439}" srcOrd="0" destOrd="0" presId="urn:microsoft.com/office/officeart/2005/8/layout/hList1"/>
    <dgm:cxn modelId="{233147E2-8262-4045-AC91-242B20454874}" type="presParOf" srcId="{F26F039C-1EBD-B241-AD2D-E2505FA39A55}" destId="{D54577AA-DECC-A140-B758-E2BFA88A9010}" srcOrd="1" destOrd="0" presId="urn:microsoft.com/office/officeart/2005/8/layout/hList1"/>
    <dgm:cxn modelId="{A4B245E7-EB4E-5A42-8F86-3B3717D6E290}" type="presParOf" srcId="{52F4A23B-0F31-A744-B6CC-9EDD828CFDE7}" destId="{CBEEDAD2-B369-A24F-B2A1-229200263B34}" srcOrd="1" destOrd="0" presId="urn:microsoft.com/office/officeart/2005/8/layout/hList1"/>
    <dgm:cxn modelId="{C76C29F3-17D8-D943-B16B-E8A61A75C9EC}" type="presParOf" srcId="{52F4A23B-0F31-A744-B6CC-9EDD828CFDE7}" destId="{10C294A5-26E5-A54D-8BB2-D284E9BB2497}" srcOrd="2" destOrd="0" presId="urn:microsoft.com/office/officeart/2005/8/layout/hList1"/>
    <dgm:cxn modelId="{14490A44-A4D0-0A46-B9C2-B69C748BDD92}" type="presParOf" srcId="{10C294A5-26E5-A54D-8BB2-D284E9BB2497}" destId="{935677FF-097A-4F43-BB95-04637F80526F}" srcOrd="0" destOrd="0" presId="urn:microsoft.com/office/officeart/2005/8/layout/hList1"/>
    <dgm:cxn modelId="{0DB0F06A-CC7D-9E4F-A692-79EA19922C44}" type="presParOf" srcId="{10C294A5-26E5-A54D-8BB2-D284E9BB2497}" destId="{CA29DCE0-DCAC-D546-B259-35216A611680}" srcOrd="1" destOrd="0" presId="urn:microsoft.com/office/officeart/2005/8/layout/hList1"/>
    <dgm:cxn modelId="{C168BAEE-2BB9-1A43-97C7-CE5FA0B71D15}" type="presParOf" srcId="{52F4A23B-0F31-A744-B6CC-9EDD828CFDE7}" destId="{D924703D-A45F-3946-8035-1745071E293D}" srcOrd="3" destOrd="0" presId="urn:microsoft.com/office/officeart/2005/8/layout/hList1"/>
    <dgm:cxn modelId="{F7DA7D0B-5456-7841-B55C-A593BF024F22}" type="presParOf" srcId="{52F4A23B-0F31-A744-B6CC-9EDD828CFDE7}" destId="{666BB7AF-79BC-3845-9A13-70EEBEADA3B3}" srcOrd="4" destOrd="0" presId="urn:microsoft.com/office/officeart/2005/8/layout/hList1"/>
    <dgm:cxn modelId="{1C237BE0-1164-824B-825B-7EBF69FBC644}" type="presParOf" srcId="{666BB7AF-79BC-3845-9A13-70EEBEADA3B3}" destId="{1E49047E-D1EB-DF43-8B8A-A395AC619D09}" srcOrd="0" destOrd="0" presId="urn:microsoft.com/office/officeart/2005/8/layout/hList1"/>
    <dgm:cxn modelId="{C0E807C8-AD9F-AC4C-86B3-D3B0A43AD416}" type="presParOf" srcId="{666BB7AF-79BC-3845-9A13-70EEBEADA3B3}" destId="{DF9A26FB-88A0-9540-A07E-38BB58849637}" srcOrd="1" destOrd="0" presId="urn:microsoft.com/office/officeart/2005/8/layout/hList1"/>
    <dgm:cxn modelId="{638B0775-7EFA-7C48-B787-79E0791FBC87}" type="presParOf" srcId="{52F4A23B-0F31-A744-B6CC-9EDD828CFDE7}" destId="{4DEFD4B2-D291-AF48-A5F4-EE770DEF43EE}" srcOrd="5" destOrd="0" presId="urn:microsoft.com/office/officeart/2005/8/layout/hList1"/>
    <dgm:cxn modelId="{A2F20AA0-21B7-2746-949F-BA97DCB9D7BC}" type="presParOf" srcId="{52F4A23B-0F31-A744-B6CC-9EDD828CFDE7}" destId="{09C71453-BFEB-8947-883F-FEF89F81AD96}" srcOrd="6" destOrd="0" presId="urn:microsoft.com/office/officeart/2005/8/layout/hList1"/>
    <dgm:cxn modelId="{C75C8BCD-AE7D-5244-B7DB-3450741490D8}" type="presParOf" srcId="{09C71453-BFEB-8947-883F-FEF89F81AD96}" destId="{B797F9B9-03A8-4043-86C4-B78882A0D585}" srcOrd="0" destOrd="0" presId="urn:microsoft.com/office/officeart/2005/8/layout/hList1"/>
    <dgm:cxn modelId="{A0E85BAE-460A-6F4B-9320-B45DA9A5B46B}" type="presParOf" srcId="{09C71453-BFEB-8947-883F-FEF89F81AD96}" destId="{D5B316D4-A18E-C24D-92ED-4F07A197640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DFBE3-7DEB-144A-A0B7-5C7630396439}">
      <dsp:nvSpPr>
        <dsp:cNvPr id="0" name=""/>
        <dsp:cNvSpPr/>
      </dsp:nvSpPr>
      <dsp:spPr>
        <a:xfrm>
          <a:off x="4295" y="1227109"/>
          <a:ext cx="2582612" cy="1033044"/>
        </a:xfrm>
        <a:prstGeom prst="rect">
          <a:avLst/>
        </a:prstGeom>
        <a:solidFill>
          <a:schemeClr val="bg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Quality</a:t>
          </a:r>
        </a:p>
      </dsp:txBody>
      <dsp:txXfrm>
        <a:off x="4295" y="1227109"/>
        <a:ext cx="2582612" cy="1033044"/>
      </dsp:txXfrm>
    </dsp:sp>
    <dsp:sp modelId="{D54577AA-DECC-A140-B758-E2BFA88A9010}">
      <dsp:nvSpPr>
        <dsp:cNvPr id="0" name=""/>
        <dsp:cNvSpPr/>
      </dsp:nvSpPr>
      <dsp:spPr>
        <a:xfrm>
          <a:off x="4295" y="2260153"/>
          <a:ext cx="2582612" cy="2099925"/>
        </a:xfrm>
        <a:prstGeom prst="rect">
          <a:avLst/>
        </a:prstGeom>
        <a:solidFill>
          <a:schemeClr val="accent6">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NPS</a:t>
          </a:r>
        </a:p>
        <a:p>
          <a:pPr marL="171450" lvl="1" indent="-171450" algn="l" defTabSz="800100">
            <a:lnSpc>
              <a:spcPct val="90000"/>
            </a:lnSpc>
            <a:spcBef>
              <a:spcPct val="0"/>
            </a:spcBef>
            <a:spcAft>
              <a:spcPct val="15000"/>
            </a:spcAft>
            <a:buChar char="•"/>
          </a:pPr>
          <a:r>
            <a:rPr lang="en-US" sz="1800" kern="1200"/>
            <a:t>Worker</a:t>
          </a:r>
        </a:p>
        <a:p>
          <a:pPr marL="171450" lvl="1" indent="-171450" algn="l" defTabSz="800100">
            <a:lnSpc>
              <a:spcPct val="90000"/>
            </a:lnSpc>
            <a:spcBef>
              <a:spcPct val="0"/>
            </a:spcBef>
            <a:spcAft>
              <a:spcPct val="15000"/>
            </a:spcAft>
            <a:buChar char="•"/>
          </a:pPr>
          <a:r>
            <a:rPr lang="en-US" sz="1800" kern="1200"/>
            <a:t>Supplier </a:t>
          </a:r>
        </a:p>
      </dsp:txBody>
      <dsp:txXfrm>
        <a:off x="4295" y="2260153"/>
        <a:ext cx="2582612" cy="2099925"/>
      </dsp:txXfrm>
    </dsp:sp>
    <dsp:sp modelId="{935677FF-097A-4F43-BB95-04637F80526F}">
      <dsp:nvSpPr>
        <dsp:cNvPr id="0" name=""/>
        <dsp:cNvSpPr/>
      </dsp:nvSpPr>
      <dsp:spPr>
        <a:xfrm>
          <a:off x="2948473" y="1227109"/>
          <a:ext cx="2582612" cy="1033044"/>
        </a:xfrm>
        <a:prstGeom prst="rect">
          <a:avLst/>
        </a:prstGeom>
        <a:solidFill>
          <a:schemeClr val="bg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Efficiency</a:t>
          </a:r>
        </a:p>
      </dsp:txBody>
      <dsp:txXfrm>
        <a:off x="2948473" y="1227109"/>
        <a:ext cx="2582612" cy="1033044"/>
      </dsp:txXfrm>
    </dsp:sp>
    <dsp:sp modelId="{CA29DCE0-DCAC-D546-B259-35216A611680}">
      <dsp:nvSpPr>
        <dsp:cNvPr id="0" name=""/>
        <dsp:cNvSpPr/>
      </dsp:nvSpPr>
      <dsp:spPr>
        <a:xfrm>
          <a:off x="2948473" y="2260153"/>
          <a:ext cx="2582612" cy="2099925"/>
        </a:xfrm>
        <a:prstGeom prst="rect">
          <a:avLst/>
        </a:prstGeom>
        <a:solidFill>
          <a:schemeClr val="accent1">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Time to X</a:t>
          </a:r>
        </a:p>
        <a:p>
          <a:pPr marL="342900" lvl="2" indent="-171450" algn="l" defTabSz="800100">
            <a:lnSpc>
              <a:spcPct val="90000"/>
            </a:lnSpc>
            <a:spcBef>
              <a:spcPct val="0"/>
            </a:spcBef>
            <a:spcAft>
              <a:spcPct val="15000"/>
            </a:spcAft>
            <a:buChar char="•"/>
          </a:pPr>
          <a:r>
            <a:rPr lang="en-US" sz="1800" kern="1200"/>
            <a:t>Fill</a:t>
          </a:r>
        </a:p>
        <a:p>
          <a:pPr marL="342900" lvl="2" indent="-171450" algn="l" defTabSz="800100">
            <a:lnSpc>
              <a:spcPct val="90000"/>
            </a:lnSpc>
            <a:spcBef>
              <a:spcPct val="0"/>
            </a:spcBef>
            <a:spcAft>
              <a:spcPct val="15000"/>
            </a:spcAft>
            <a:buChar char="•"/>
          </a:pPr>
          <a:r>
            <a:rPr lang="en-US" sz="1800" kern="1200"/>
            <a:t>Respond</a:t>
          </a:r>
        </a:p>
        <a:p>
          <a:pPr marL="342900" lvl="2" indent="-171450" algn="l" defTabSz="800100">
            <a:lnSpc>
              <a:spcPct val="90000"/>
            </a:lnSpc>
            <a:spcBef>
              <a:spcPct val="0"/>
            </a:spcBef>
            <a:spcAft>
              <a:spcPct val="15000"/>
            </a:spcAft>
            <a:buChar char="•"/>
          </a:pPr>
          <a:r>
            <a:rPr lang="en-US" sz="1800" kern="1200"/>
            <a:t>Approve</a:t>
          </a:r>
        </a:p>
      </dsp:txBody>
      <dsp:txXfrm>
        <a:off x="2948473" y="2260153"/>
        <a:ext cx="2582612" cy="2099925"/>
      </dsp:txXfrm>
    </dsp:sp>
    <dsp:sp modelId="{1E49047E-D1EB-DF43-8B8A-A395AC619D09}">
      <dsp:nvSpPr>
        <dsp:cNvPr id="0" name=""/>
        <dsp:cNvSpPr/>
      </dsp:nvSpPr>
      <dsp:spPr>
        <a:xfrm>
          <a:off x="5892651" y="1227109"/>
          <a:ext cx="2582612" cy="1033044"/>
        </a:xfrm>
        <a:prstGeom prst="rect">
          <a:avLst/>
        </a:prstGeom>
        <a:solidFill>
          <a:schemeClr val="bg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Cost</a:t>
          </a:r>
        </a:p>
      </dsp:txBody>
      <dsp:txXfrm>
        <a:off x="5892651" y="1227109"/>
        <a:ext cx="2582612" cy="1033044"/>
      </dsp:txXfrm>
    </dsp:sp>
    <dsp:sp modelId="{DF9A26FB-88A0-9540-A07E-38BB58849637}">
      <dsp:nvSpPr>
        <dsp:cNvPr id="0" name=""/>
        <dsp:cNvSpPr/>
      </dsp:nvSpPr>
      <dsp:spPr>
        <a:xfrm>
          <a:off x="5892651" y="2260153"/>
          <a:ext cx="2582612" cy="2099925"/>
        </a:xfrm>
        <a:prstGeom prst="rect">
          <a:avLst/>
        </a:prstGeom>
        <a:solidFill>
          <a:schemeClr val="accent2">
            <a:lumMod val="40000"/>
            <a:lumOff val="6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Spend (Invoice vs Budget)</a:t>
          </a:r>
        </a:p>
        <a:p>
          <a:pPr marL="171450" lvl="1" indent="-171450" algn="l" defTabSz="800100">
            <a:lnSpc>
              <a:spcPct val="90000"/>
            </a:lnSpc>
            <a:spcBef>
              <a:spcPct val="0"/>
            </a:spcBef>
            <a:spcAft>
              <a:spcPct val="15000"/>
            </a:spcAft>
            <a:buChar char="•"/>
          </a:pPr>
          <a:r>
            <a:rPr lang="en-US" sz="1800" kern="1200"/>
            <a:t>Savings</a:t>
          </a:r>
        </a:p>
      </dsp:txBody>
      <dsp:txXfrm>
        <a:off x="5892651" y="2260153"/>
        <a:ext cx="2582612" cy="2099925"/>
      </dsp:txXfrm>
    </dsp:sp>
    <dsp:sp modelId="{B797F9B9-03A8-4043-86C4-B78882A0D585}">
      <dsp:nvSpPr>
        <dsp:cNvPr id="0" name=""/>
        <dsp:cNvSpPr/>
      </dsp:nvSpPr>
      <dsp:spPr>
        <a:xfrm>
          <a:off x="8836829" y="1227109"/>
          <a:ext cx="2582612" cy="1033044"/>
        </a:xfrm>
        <a:prstGeom prst="rect">
          <a:avLst/>
        </a:prstGeom>
        <a:solidFill>
          <a:schemeClr val="bg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t>Business Specific</a:t>
          </a:r>
        </a:p>
      </dsp:txBody>
      <dsp:txXfrm>
        <a:off x="8836829" y="1227109"/>
        <a:ext cx="2582612" cy="1033044"/>
      </dsp:txXfrm>
    </dsp:sp>
    <dsp:sp modelId="{D5B316D4-A18E-C24D-92ED-4F07A1976408}">
      <dsp:nvSpPr>
        <dsp:cNvPr id="0" name=""/>
        <dsp:cNvSpPr/>
      </dsp:nvSpPr>
      <dsp:spPr>
        <a:xfrm>
          <a:off x="8836829" y="2260153"/>
          <a:ext cx="2582612" cy="2099925"/>
        </a:xfrm>
        <a:prstGeom prst="rect">
          <a:avLst/>
        </a:prstGeom>
        <a:solidFill>
          <a:schemeClr val="tx2">
            <a:lumMod val="6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Workforce Demographics</a:t>
          </a:r>
        </a:p>
        <a:p>
          <a:pPr marL="342900" lvl="2" indent="-171450" algn="l" defTabSz="800100">
            <a:lnSpc>
              <a:spcPct val="90000"/>
            </a:lnSpc>
            <a:spcBef>
              <a:spcPct val="0"/>
            </a:spcBef>
            <a:spcAft>
              <a:spcPct val="15000"/>
            </a:spcAft>
            <a:buChar char="•"/>
          </a:pPr>
          <a:r>
            <a:rPr lang="en-US" sz="1800" kern="1200"/>
            <a:t>Locations</a:t>
          </a:r>
        </a:p>
        <a:p>
          <a:pPr marL="342900" lvl="2" indent="-171450" algn="l" defTabSz="800100">
            <a:lnSpc>
              <a:spcPct val="90000"/>
            </a:lnSpc>
            <a:spcBef>
              <a:spcPct val="0"/>
            </a:spcBef>
            <a:spcAft>
              <a:spcPct val="15000"/>
            </a:spcAft>
            <a:buChar char="•"/>
          </a:pPr>
          <a:r>
            <a:rPr lang="en-US" sz="1800" kern="1200"/>
            <a:t>Skills</a:t>
          </a:r>
        </a:p>
        <a:p>
          <a:pPr marL="342900" lvl="2" indent="-171450" algn="l" defTabSz="800100">
            <a:lnSpc>
              <a:spcPct val="90000"/>
            </a:lnSpc>
            <a:spcBef>
              <a:spcPct val="0"/>
            </a:spcBef>
            <a:spcAft>
              <a:spcPct val="15000"/>
            </a:spcAft>
            <a:buChar char="•"/>
          </a:pPr>
          <a:r>
            <a:rPr lang="en-US" sz="1800" kern="1200"/>
            <a:t>Worker Type</a:t>
          </a:r>
        </a:p>
        <a:p>
          <a:pPr marL="171450" lvl="1" indent="-171450" algn="l" defTabSz="800100">
            <a:lnSpc>
              <a:spcPct val="90000"/>
            </a:lnSpc>
            <a:spcBef>
              <a:spcPct val="0"/>
            </a:spcBef>
            <a:spcAft>
              <a:spcPct val="15000"/>
            </a:spcAft>
            <a:buChar char="•"/>
          </a:pPr>
          <a:r>
            <a:rPr lang="en-US" sz="1800" kern="1200"/>
            <a:t>Compliance</a:t>
          </a:r>
        </a:p>
        <a:p>
          <a:pPr marL="171450" lvl="1" indent="-171450" algn="l" defTabSz="800100">
            <a:lnSpc>
              <a:spcPct val="90000"/>
            </a:lnSpc>
            <a:spcBef>
              <a:spcPct val="0"/>
            </a:spcBef>
            <a:spcAft>
              <a:spcPct val="15000"/>
            </a:spcAft>
            <a:buChar char="•"/>
          </a:pPr>
          <a:r>
            <a:rPr lang="en-US" sz="1800" kern="1200"/>
            <a:t>Risk Indicators</a:t>
          </a:r>
        </a:p>
      </dsp:txBody>
      <dsp:txXfrm>
        <a:off x="8836829" y="2260153"/>
        <a:ext cx="2582612" cy="209992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0.09423</cdr:x>
      <cdr:y>0.43152</cdr:y>
    </cdr:from>
    <cdr:to>
      <cdr:x>0.17396</cdr:x>
      <cdr:y>0.46548</cdr:y>
    </cdr:to>
    <cdr:sp macro="" textlink="">
      <cdr:nvSpPr>
        <cdr:cNvPr id="5" name="Arrow: Right 4">
          <a:extLst xmlns:a="http://schemas.openxmlformats.org/drawingml/2006/main">
            <a:ext uri="{FF2B5EF4-FFF2-40B4-BE49-F238E27FC236}">
              <a16:creationId xmlns:a16="http://schemas.microsoft.com/office/drawing/2014/main" id="{65277F4E-0020-8C21-A526-0A5C3C08FC97}"/>
            </a:ext>
          </a:extLst>
        </cdr:cNvPr>
        <cdr:cNvSpPr/>
      </cdr:nvSpPr>
      <cdr:spPr>
        <a:xfrm xmlns:a="http://schemas.openxmlformats.org/drawingml/2006/main">
          <a:off x="536360" y="2149527"/>
          <a:ext cx="453798" cy="169141"/>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4F777-DA78-4BD3-B67F-4E1077681491}"/>
              </a:ext>
            </a:extLst>
          </p:cNvPr>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50861C-CA72-4AE5-8240-17197DCBBB8D}"/>
              </a:ext>
            </a:extLst>
          </p:cNvPr>
          <p:cNvSpPr>
            <a:spLocks noGrp="1"/>
          </p:cNvSpPr>
          <p:nvPr>
            <p:ph type="dt" sz="quarter" idx="1"/>
          </p:nvPr>
        </p:nvSpPr>
        <p:spPr>
          <a:xfrm>
            <a:off x="3884613" y="0"/>
            <a:ext cx="2971800" cy="495427"/>
          </a:xfrm>
          <a:prstGeom prst="rect">
            <a:avLst/>
          </a:prstGeom>
        </p:spPr>
        <p:txBody>
          <a:bodyPr vert="horz" lIns="91440" tIns="45720" rIns="91440" bIns="45720" rtlCol="0"/>
          <a:lstStyle>
            <a:lvl1pPr algn="r">
              <a:defRPr sz="1200"/>
            </a:lvl1pPr>
          </a:lstStyle>
          <a:p>
            <a:fld id="{A69923F4-796A-49AA-A36D-E5F6DA9A6995}" type="datetimeFigureOut">
              <a:rPr lang="en-US" smtClean="0"/>
              <a:t>5/18/2023</a:t>
            </a:fld>
            <a:endParaRPr lang="en-US"/>
          </a:p>
        </p:txBody>
      </p:sp>
      <p:sp>
        <p:nvSpPr>
          <p:cNvPr id="4" name="Footer Placeholder 3">
            <a:extLst>
              <a:ext uri="{FF2B5EF4-FFF2-40B4-BE49-F238E27FC236}">
                <a16:creationId xmlns:a16="http://schemas.microsoft.com/office/drawing/2014/main" id="{BA6A845A-9D3D-435F-8D37-411E71FDC06E}"/>
              </a:ext>
            </a:extLst>
          </p:cNvPr>
          <p:cNvSpPr>
            <a:spLocks noGrp="1"/>
          </p:cNvSpPr>
          <p:nvPr>
            <p:ph type="ftr" sz="quarter" idx="2"/>
          </p:nvPr>
        </p:nvSpPr>
        <p:spPr>
          <a:xfrm>
            <a:off x="0" y="9378824"/>
            <a:ext cx="2971800" cy="4954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60E593-A05F-4504-B534-2B1B83A304E5}"/>
              </a:ext>
            </a:extLst>
          </p:cNvPr>
          <p:cNvSpPr>
            <a:spLocks noGrp="1"/>
          </p:cNvSpPr>
          <p:nvPr>
            <p:ph type="sldNum" sz="quarter" idx="3"/>
          </p:nvPr>
        </p:nvSpPr>
        <p:spPr>
          <a:xfrm>
            <a:off x="3884613" y="9378824"/>
            <a:ext cx="2971800" cy="495426"/>
          </a:xfrm>
          <a:prstGeom prst="rect">
            <a:avLst/>
          </a:prstGeom>
        </p:spPr>
        <p:txBody>
          <a:bodyPr vert="horz" lIns="91440" tIns="45720" rIns="91440" bIns="45720" rtlCol="0" anchor="b"/>
          <a:lstStyle>
            <a:lvl1pPr algn="r">
              <a:defRPr sz="1200"/>
            </a:lvl1pPr>
          </a:lstStyle>
          <a:p>
            <a:fld id="{B3C8168C-1493-4A32-A0BF-FF4022EBB008}" type="slidenum">
              <a:rPr lang="en-US" smtClean="0"/>
              <a:t>‹#›</a:t>
            </a:fld>
            <a:endParaRPr lang="en-US"/>
          </a:p>
        </p:txBody>
      </p:sp>
    </p:spTree>
    <p:extLst>
      <p:ext uri="{BB962C8B-B14F-4D97-AF65-F5344CB8AC3E}">
        <p14:creationId xmlns:p14="http://schemas.microsoft.com/office/powerpoint/2010/main" val="832935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954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9542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8824"/>
            <a:ext cx="2971800" cy="49542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9378824"/>
            <a:ext cx="2971800" cy="4954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0" marR="0" algn="l" fontAlgn="base">
              <a:spcBef>
                <a:spcPts val="0"/>
              </a:spcBef>
              <a:spcAft>
                <a:spcPts val="0"/>
              </a:spcAft>
            </a:pPr>
            <a:r>
              <a:rPr lang="en-US" sz="1800" b="0" i="0">
                <a:solidFill>
                  <a:srgbClr val="000000"/>
                </a:solidFill>
                <a:effectLst/>
                <a:latin typeface="Calibri" panose="020F0502020204030204" pitchFamily="34" charset="0"/>
              </a:rPr>
              <a:t>The elevation of technology in the contingent workforce (CW) arena has given organizations like yours access to more data than ever before.  While there may have been times when just having the data available was important, we now have the challenge of how to best leverage that data to make the most informed decisions. Join SIA analysts Chris Paden and Jenn Simon as we discuss DE&amp;I data, dashboards, scorecards and total talent metrics that help contingent workforce programs harness the power of data. Learn how you and your team can best organize and present this critical information to boost and accelerate the power of data for your CW program.</a:t>
            </a:r>
            <a:endParaRPr lang="en-US" sz="1800" b="0" i="0">
              <a:solidFill>
                <a:srgbClr val="242424"/>
              </a:solidFill>
              <a:effectLst/>
              <a:latin typeface="Calibri" panose="020F0502020204030204" pitchFamily="34" charset="0"/>
            </a:endParaRPr>
          </a:p>
          <a:p>
            <a:pPr marL="0" marR="0" algn="l">
              <a:spcBef>
                <a:spcPts val="0"/>
              </a:spcBef>
              <a:spcAft>
                <a:spcPts val="0"/>
              </a:spcAft>
            </a:pPr>
            <a:r>
              <a:rPr lang="en-US" sz="1800" b="1" i="0">
                <a:solidFill>
                  <a:srgbClr val="242424"/>
                </a:solidFill>
                <a:effectLst/>
                <a:latin typeface="Calibri" panose="020F0502020204030204" pitchFamily="34" charset="0"/>
              </a:rPr>
              <a:t> </a:t>
            </a:r>
            <a:endParaRPr lang="en-US" sz="1800" b="0" i="0">
              <a:solidFill>
                <a:srgbClr val="242424"/>
              </a:solidFill>
              <a:effectLst/>
              <a:latin typeface="Calibri" panose="020F0502020204030204" pitchFamily="34" charset="0"/>
            </a:endParaRPr>
          </a:p>
          <a:p>
            <a:pPr marL="0" marR="0" algn="l">
              <a:spcBef>
                <a:spcPts val="0"/>
              </a:spcBef>
              <a:spcAft>
                <a:spcPts val="0"/>
              </a:spcAft>
            </a:pPr>
            <a:r>
              <a:rPr lang="en-US" sz="1800" b="0" i="0">
                <a:solidFill>
                  <a:srgbClr val="242424"/>
                </a:solidFill>
                <a:effectLst/>
                <a:latin typeface="Calibri" panose="020F0502020204030204" pitchFamily="34" charset="0"/>
              </a:rPr>
              <a:t> </a:t>
            </a:r>
          </a:p>
          <a:p>
            <a:pPr algn="l"/>
            <a:endParaRPr lang="en-US" sz="1800">
              <a:effectLst/>
              <a:latin typeface="Times New Roman" panose="02020603050405020304" pitchFamily="18" charset="0"/>
              <a:ea typeface="Times New Roman" panose="02020603050405020304" pitchFamily="18" charset="0"/>
            </a:endParaRPr>
          </a:p>
        </p:txBody>
      </p:sp>
      <p:sp>
        <p:nvSpPr>
          <p:cNvPr id="188" name="Google Shape;188;p1:notes"/>
          <p:cNvSpPr txBox="1">
            <a:spLocks noGrp="1"/>
          </p:cNvSpPr>
          <p:nvPr>
            <p:ph type="sldNum" idx="12"/>
          </p:nvPr>
        </p:nvSpPr>
        <p:spPr>
          <a:xfrm>
            <a:off x="3884613" y="9378824"/>
            <a:ext cx="2971800" cy="4954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5724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represents some questions that I ask all participants in the MSP Global landscape report in terms of the level at which they are providing services. All of these services are ways in which they can support incorporating contingent workforce into strategic planning. The order shown is the number of providers that provide each of these services. </a:t>
            </a:r>
          </a:p>
          <a:p>
            <a:endParaRPr lang="en-GB"/>
          </a:p>
          <a:p>
            <a:r>
              <a:rPr lang="en-GB"/>
              <a:t>What is interesting is that the number describing themselves as mature (i.e. it is a professional service that more than 50% Clients have in place) is relatively low across many of these services. </a:t>
            </a:r>
          </a:p>
          <a:p>
            <a:endParaRPr lang="en-GB"/>
          </a:p>
          <a:p>
            <a:endParaRPr lang="en-GB"/>
          </a:p>
          <a:p>
            <a:r>
              <a:rPr lang="en-GB"/>
              <a:t>Mature = used by more than 50% of clients</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97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5389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422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Payrate Range Finder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57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F0000"/>
              </a:buClr>
              <a:buFont typeface="Wingdings" panose="05000000000000000000" pitchFamily="2" charset="2"/>
              <a:buChar char="§"/>
            </a:pPr>
            <a:r>
              <a:rPr lang="en-US" sz="1200">
                <a:latin typeface="Calibri" panose="020F0502020204030204" pitchFamily="34" charset="0"/>
                <a:cs typeface="Calibri" panose="020F0502020204030204" pitchFamily="34" charset="0"/>
              </a:rPr>
              <a:t>Representative</a:t>
            </a:r>
          </a:p>
          <a:p>
            <a:pPr marL="285750" indent="-285750">
              <a:buClr>
                <a:srgbClr val="FF0000"/>
              </a:buClr>
              <a:buFont typeface="Wingdings" panose="05000000000000000000" pitchFamily="2" charset="2"/>
              <a:buChar char="§"/>
            </a:pPr>
            <a:r>
              <a:rPr lang="en-US" sz="1200">
                <a:latin typeface="Calibri" panose="020F0502020204030204" pitchFamily="34" charset="0"/>
                <a:cs typeface="Calibri" panose="020F0502020204030204" pitchFamily="34" charset="0"/>
              </a:rPr>
              <a:t>Timely</a:t>
            </a:r>
          </a:p>
          <a:p>
            <a:pPr marL="285750" indent="-285750">
              <a:buClr>
                <a:srgbClr val="FF0000"/>
              </a:buClr>
              <a:buFont typeface="Wingdings" panose="05000000000000000000" pitchFamily="2" charset="2"/>
              <a:buChar char="§"/>
            </a:pPr>
            <a:r>
              <a:rPr lang="en-US" sz="1200">
                <a:latin typeface="Calibri" panose="020F0502020204030204" pitchFamily="34" charset="0"/>
                <a:cs typeface="Calibri" panose="020F0502020204030204" pitchFamily="34" charset="0"/>
              </a:rPr>
              <a:t>Comprehensive</a:t>
            </a:r>
          </a:p>
          <a:p>
            <a:pPr marL="285750" indent="-285750">
              <a:buClr>
                <a:srgbClr val="FF0000"/>
              </a:buClr>
              <a:buFont typeface="Wingdings" panose="05000000000000000000" pitchFamily="2" charset="2"/>
              <a:buChar char="§"/>
            </a:pPr>
            <a:r>
              <a:rPr lang="en-US" sz="1200">
                <a:latin typeface="Calibri" panose="020F0502020204030204" pitchFamily="34" charset="0"/>
                <a:cs typeface="Calibri" panose="020F0502020204030204" pitchFamily="34" charset="0"/>
              </a:rPr>
              <a:t>Structured/Governed</a:t>
            </a:r>
          </a:p>
          <a:p>
            <a:pPr marL="285750" indent="-285750">
              <a:buClr>
                <a:srgbClr val="FF0000"/>
              </a:buClr>
              <a:buFont typeface="Wingdings" panose="05000000000000000000" pitchFamily="2" charset="2"/>
              <a:buChar char="§"/>
            </a:pPr>
            <a:r>
              <a:rPr lang="en-US" sz="1200">
                <a:latin typeface="Calibri" panose="020F0502020204030204" pitchFamily="34" charset="0"/>
                <a:cs typeface="Calibri" panose="020F0502020204030204" pitchFamily="34" charset="0"/>
              </a:rPr>
              <a:t>Objective vs Subjective</a:t>
            </a:r>
          </a:p>
          <a:p>
            <a:pPr marL="285750" indent="-285750">
              <a:buClr>
                <a:srgbClr val="FF0000"/>
              </a:buClr>
              <a:buFont typeface="Wingdings" panose="05000000000000000000" pitchFamily="2" charset="2"/>
              <a:buChar char="§"/>
            </a:pPr>
            <a:r>
              <a:rPr lang="en-US" sz="1200">
                <a:latin typeface="Calibri" panose="020F0502020204030204" pitchFamily="34" charset="0"/>
                <a:cs typeface="Calibri" panose="020F0502020204030204" pitchFamily="34" charset="0"/>
              </a:rPr>
              <a:t>Predictive (Leading Vs Lagging Indicators</a:t>
            </a:r>
          </a:p>
          <a:p>
            <a:pPr marL="285750" indent="-285750">
              <a:buClr>
                <a:srgbClr val="FF0000"/>
              </a:buClr>
              <a:buFont typeface="Wingdings" panose="05000000000000000000" pitchFamily="2" charset="2"/>
              <a:buChar char="§"/>
            </a:pPr>
            <a:r>
              <a:rPr lang="en-US" sz="1200">
                <a:latin typeface="Calibri" panose="020F0502020204030204" pitchFamily="34" charset="0"/>
                <a:cs typeface="Calibri" panose="020F0502020204030204" pitchFamily="34" charset="0"/>
              </a:rPr>
              <a:t>Actionable </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7297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7: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7: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922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6: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26: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Updated 7/11 CP</a:t>
            </a:r>
            <a:endParaRPr/>
          </a:p>
        </p:txBody>
      </p:sp>
      <p:sp>
        <p:nvSpPr>
          <p:cNvPr id="529" name="Google Shape;529;p26:notes"/>
          <p:cNvSpPr txBox="1">
            <a:spLocks noGrp="1"/>
          </p:cNvSpPr>
          <p:nvPr>
            <p:ph type="sldNum" idx="12"/>
          </p:nvPr>
        </p:nvSpPr>
        <p:spPr>
          <a:xfrm>
            <a:off x="3884613" y="9378824"/>
            <a:ext cx="2971800" cy="4954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88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8: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p28: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2: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2:notes"/>
          <p:cNvSpPr txBox="1">
            <a:spLocks noGrp="1"/>
          </p:cNvSpPr>
          <p:nvPr>
            <p:ph type="sldNum" idx="12"/>
          </p:nvPr>
        </p:nvSpPr>
        <p:spPr>
          <a:xfrm>
            <a:off x="3884613" y="9378824"/>
            <a:ext cx="2971800"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74681">
              <a:defRPr/>
            </a:pPr>
            <a:fld id="{440B2EC1-2D41-F14D-B719-D41603D265B8}" type="slidenum">
              <a:rPr lang="en-US">
                <a:solidFill>
                  <a:prstClr val="black"/>
                </a:solidFill>
                <a:latin typeface="Calibri"/>
              </a:rPr>
              <a:pPr defTabSz="474681">
                <a:defRPr/>
              </a:pPr>
              <a:t>41</a:t>
            </a:fld>
            <a:endParaRPr lang="en-US">
              <a:solidFill>
                <a:prstClr val="black"/>
              </a:solidFill>
              <a:latin typeface="Calibri"/>
            </a:endParaRPr>
          </a:p>
        </p:txBody>
      </p:sp>
    </p:spTree>
    <p:extLst>
      <p:ext uri="{BB962C8B-B14F-4D97-AF65-F5344CB8AC3E}">
        <p14:creationId xmlns:p14="http://schemas.microsoft.com/office/powerpoint/2010/main" val="376808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3: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900">
                <a:solidFill>
                  <a:srgbClr val="7030A0"/>
                </a:solidFill>
                <a:latin typeface="Arial"/>
                <a:ea typeface="Arial"/>
                <a:cs typeface="Arial"/>
                <a:sym typeface="Arial"/>
              </a:rPr>
              <a:t> </a:t>
            </a:r>
            <a:endParaRPr sz="19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900">
                <a:solidFill>
                  <a:srgbClr val="7030A0"/>
                </a:solidFill>
                <a:latin typeface="Arial"/>
                <a:ea typeface="Arial"/>
                <a:cs typeface="Arial"/>
                <a:sym typeface="Arial"/>
              </a:rPr>
              <a:t>If for some reason we run out of time to address your question, we will respond to you directly within a few days with an answer.</a:t>
            </a:r>
            <a:endParaRPr sz="19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900">
                <a:solidFill>
                  <a:srgbClr val="7030A0"/>
                </a:solidFill>
                <a:latin typeface="Times New Roman"/>
                <a:ea typeface="Times New Roman"/>
                <a:cs typeface="Times New Roman"/>
                <a:sym typeface="Times New Roman"/>
              </a:rPr>
              <a:t> </a:t>
            </a:r>
            <a:endParaRPr sz="19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900">
                <a:solidFill>
                  <a:srgbClr val="7030A0"/>
                </a:solidFill>
                <a:latin typeface="Arial"/>
                <a:ea typeface="Arial"/>
                <a:cs typeface="Arial"/>
                <a:sym typeface="Arial"/>
              </a:rPr>
              <a:t>Question I get all the time – yes slides will be available – within 48 hours an email with a link will be sent to all registered attendees</a:t>
            </a:r>
            <a:endParaRPr sz="19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900">
                <a:latin typeface="Times New Roman"/>
                <a:ea typeface="Times New Roman"/>
                <a:cs typeface="Times New Roman"/>
                <a:sym typeface="Times New Roman"/>
              </a:rPr>
              <a:t> </a:t>
            </a:r>
            <a:endParaRPr/>
          </a:p>
          <a:p>
            <a:pPr marL="0" lvl="0" indent="0" algn="l" rtl="0">
              <a:lnSpc>
                <a:spcPct val="100000"/>
              </a:lnSpc>
              <a:spcBef>
                <a:spcPts val="0"/>
              </a:spcBef>
              <a:spcAft>
                <a:spcPts val="0"/>
              </a:spcAft>
              <a:buSzPts val="1400"/>
              <a:buNone/>
            </a:pPr>
            <a:endParaRPr/>
          </a:p>
        </p:txBody>
      </p:sp>
      <p:sp>
        <p:nvSpPr>
          <p:cNvPr id="215" name="Google Shape;215;p3:notes"/>
          <p:cNvSpPr txBox="1">
            <a:spLocks noGrp="1"/>
          </p:cNvSpPr>
          <p:nvPr>
            <p:ph type="sldNum" idx="12"/>
          </p:nvPr>
        </p:nvSpPr>
        <p:spPr>
          <a:xfrm>
            <a:off x="3884613" y="9378824"/>
            <a:ext cx="2971800" cy="49542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Thank you. </a:t>
            </a:r>
            <a:r>
              <a:rPr lang="en-US" sz="1800" err="1">
                <a:effectLst/>
                <a:latin typeface="Calibri" panose="020F0502020204030204" pitchFamily="34" charset="0"/>
                <a:ea typeface="Calibri" panose="020F0502020204030204" pitchFamily="34" charset="0"/>
              </a:rPr>
              <a:t>Sevenstep</a:t>
            </a:r>
            <a:r>
              <a:rPr lang="en-US" sz="1800">
                <a:effectLst/>
                <a:latin typeface="Calibri" panose="020F0502020204030204" pitchFamily="34" charset="0"/>
                <a:ea typeface="Calibri" panose="020F0502020204030204" pitchFamily="34" charset="0"/>
              </a:rPr>
              <a:t> is grateful for the opportunity to sponsor this session.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So, a brief bit about our organization. </a:t>
            </a:r>
            <a:r>
              <a:rPr lang="en-US" sz="1800" err="1">
                <a:effectLst/>
                <a:latin typeface="Calibri" panose="020F0502020204030204" pitchFamily="34" charset="0"/>
                <a:ea typeface="Calibri" panose="020F0502020204030204" pitchFamily="34" charset="0"/>
              </a:rPr>
              <a:t>Sevenstep</a:t>
            </a:r>
            <a:r>
              <a:rPr lang="en-US" sz="1800">
                <a:effectLst/>
                <a:latin typeface="Calibri" panose="020F0502020204030204" pitchFamily="34" charset="0"/>
                <a:ea typeface="Calibri" panose="020F0502020204030204" pitchFamily="34" charset="0"/>
              </a:rPr>
              <a:t> is a global talent solutions leader, with a strong presence in North America and EMEA. Though we’re well known in the RPO space, our MSP team brings client relationships that have extended over more than ten years.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A deep technology footprint, high client satisfaction and a culture of innovation have helped us keep our customers ahead of the curve. If you face uncertainty or challenges in your workforce plans, I encourage you to learn more about what we can do for you. Visit us at sevensteptalent.com.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And now, let’s talk about today’s session.  As we all know, SIA’s expertise and relationships give it a unique grasp of the issues and opportunities associated with the extended workforce.  And “the power of data” is at the center of nearly every one of those issues today.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Of course we all know that data, by itself, actually has no power at all. We look at it as potential. </a:t>
            </a:r>
          </a:p>
          <a:p>
            <a:pPr marL="0" marR="0">
              <a:spcBef>
                <a:spcPts val="0"/>
              </a:spcBef>
              <a:spcAft>
                <a:spcPts val="0"/>
              </a:spcAft>
            </a:pPr>
            <a:r>
              <a:rPr lang="en-US" sz="1800">
                <a:effectLst/>
                <a:latin typeface="Calibri" panose="020F0502020204030204" pitchFamily="34" charset="0"/>
                <a:ea typeface="Calibri" panose="020F0502020204030204" pitchFamily="34" charset="0"/>
              </a:rPr>
              <a:t>But in putting that potential to work, employers, technology innovators and solutions providers are reshaping how companies engage the workforce. They’re aggregating data to better see the big picture. They’re applying context and interpretation for meaningful intelligence. And that leads to the frontier we find ourselves in today: turning workforce intelligence into business understanding.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How do you elevate from simple data reporting, to providing context for </a:t>
            </a:r>
            <a:r>
              <a:rPr lang="en-US" sz="1800" i="1">
                <a:effectLst/>
                <a:latin typeface="Calibri" panose="020F0502020204030204" pitchFamily="34" charset="0"/>
                <a:ea typeface="Calibri" panose="020F0502020204030204" pitchFamily="34" charset="0"/>
              </a:rPr>
              <a:t>informed</a:t>
            </a:r>
            <a:r>
              <a:rPr lang="en-US" sz="1800">
                <a:effectLst/>
                <a:latin typeface="Calibri" panose="020F0502020204030204" pitchFamily="34" charset="0"/>
                <a:ea typeface="Calibri" panose="020F0502020204030204" pitchFamily="34" charset="0"/>
              </a:rPr>
              <a:t> decisions, to, ultimately, providing an understanding to predict the </a:t>
            </a:r>
            <a:r>
              <a:rPr lang="en-US" sz="1800" i="1">
                <a:effectLst/>
                <a:latin typeface="Calibri" panose="020F0502020204030204" pitchFamily="34" charset="0"/>
                <a:ea typeface="Calibri" panose="020F0502020204030204" pitchFamily="34" charset="0"/>
              </a:rPr>
              <a:t>best</a:t>
            </a:r>
            <a:r>
              <a:rPr lang="en-US" sz="1800">
                <a:effectLst/>
                <a:latin typeface="Calibri" panose="020F0502020204030204" pitchFamily="34" charset="0"/>
                <a:ea typeface="Calibri" panose="020F0502020204030204" pitchFamily="34" charset="0"/>
              </a:rPr>
              <a:t> decisions? We have been working on that through our own proprietary </a:t>
            </a:r>
            <a:r>
              <a:rPr lang="en-US" sz="1800" err="1">
                <a:effectLst/>
                <a:latin typeface="Calibri" panose="020F0502020204030204" pitchFamily="34" charset="0"/>
                <a:ea typeface="Calibri" panose="020F0502020204030204" pitchFamily="34" charset="0"/>
              </a:rPr>
              <a:t>Sevayo</a:t>
            </a:r>
            <a:r>
              <a:rPr lang="en-US" sz="1800">
                <a:effectLst/>
                <a:latin typeface="Calibri" panose="020F0502020204030204" pitchFamily="34" charset="0"/>
                <a:ea typeface="Calibri" panose="020F0502020204030204" pitchFamily="34" charset="0"/>
              </a:rPr>
              <a:t> Insights technology (shameless plug). Our experience with our clients has proven that data truly does have the power to create the best outcomes. </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rPr>
              <a:t>Once again, we appreciate the work by SIA here today, and hope you all enjoy the session. Back to you.</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536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4: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We make the world of work better. SIA Informs Connects and Elevates the Workforce Solutions Ecosystem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I'm sure most of you will know who we are - SIA is the global advisor for staffing and workforce solutions. If not, you should be aware that we offer a range of research, advisory services, events, training and editorial content for staffing firms and buyers of workforce solutions.  </a:t>
            </a:r>
            <a:r>
              <a:rPr lang="en-US" b="0" i="0">
                <a:solidFill>
                  <a:srgbClr val="333333"/>
                </a:solidFill>
                <a:effectLst/>
                <a:latin typeface="PFDinTextPro-Regular"/>
              </a:rPr>
              <a:t>I am on the Contingent Workforce Strategies (CWS) Council team, a business intelligence and advisory service for corporate buyers of contingent labor. CCWP next class mention CE Credits  SOW Int 3/8 CCWP 3/22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a:solidFill>
                <a:srgbClr val="333333"/>
              </a:solidFill>
              <a:effectLst/>
              <a:latin typeface="PFDinTextPro-Regula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Upcoming buyer events: CWS Summit Europe May 9-10 London CWS Summit NA September 19-20, 2022, </a:t>
            </a:r>
            <a:r>
              <a:rPr lang="en-US" b="0" i="0">
                <a:solidFill>
                  <a:srgbClr val="333333"/>
                </a:solidFill>
                <a:effectLst/>
                <a:latin typeface="PFDinTextPro-Regular"/>
              </a:rPr>
              <a:t>Collaboration in the Gig Economy </a:t>
            </a:r>
            <a:r>
              <a:rPr lang="en-US"/>
              <a:t>The Omni | Dallas, TX and </a:t>
            </a:r>
            <a:r>
              <a:rPr lang="en-US" b="0" i="0">
                <a:solidFill>
                  <a:srgbClr val="000000"/>
                </a:solidFill>
                <a:effectLst/>
                <a:latin typeface="Antic Slab"/>
              </a:rPr>
              <a:t>September 20-22, 2022</a:t>
            </a:r>
            <a:br>
              <a:rPr lang="en-US" b="0" i="0">
                <a:solidFill>
                  <a:srgbClr val="000000"/>
                </a:solidFill>
                <a:effectLst/>
                <a:latin typeface="Antic Slab"/>
              </a:rPr>
            </a:br>
            <a:endParaRPr lang="en-US"/>
          </a:p>
          <a:p>
            <a:pPr marL="0" lvl="0" indent="0" algn="l" rtl="0">
              <a:lnSpc>
                <a:spcPct val="100000"/>
              </a:lnSpc>
              <a:spcBef>
                <a:spcPts val="0"/>
              </a:spcBef>
              <a:spcAft>
                <a:spcPts val="0"/>
              </a:spcAft>
              <a:buSzPts val="1400"/>
              <a:buNone/>
            </a:pPr>
            <a:endParaRPr lang="en-US" sz="1200" b="0" i="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sz="1200" b="0" i="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sz="1200" b="0" i="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sz="1200" b="0" i="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26" name="Google Shape;226;p4:notes"/>
          <p:cNvSpPr txBox="1">
            <a:spLocks noGrp="1"/>
          </p:cNvSpPr>
          <p:nvPr>
            <p:ph type="sldNum" idx="12"/>
          </p:nvPr>
        </p:nvSpPr>
        <p:spPr>
          <a:xfrm>
            <a:off x="3884613" y="9378824"/>
            <a:ext cx="2971800" cy="4954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of 4/13/23 verified by AN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130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6:notes"/>
          <p:cNvSpPr>
            <a:spLocks noGrp="1" noRot="1" noChangeAspect="1"/>
          </p:cNvSpPr>
          <p:nvPr>
            <p:ph type="sldImg" idx="2"/>
          </p:nvPr>
        </p:nvSpPr>
        <p:spPr>
          <a:xfrm>
            <a:off x="466725" y="1233488"/>
            <a:ext cx="5924550"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6:notes"/>
          <p:cNvSpPr txBox="1">
            <a:spLocks noGrp="1"/>
          </p:cNvSpPr>
          <p:nvPr>
            <p:ph type="body" idx="1"/>
          </p:nvPr>
        </p:nvSpPr>
        <p:spPr>
          <a:xfrm>
            <a:off x="685800" y="4751983"/>
            <a:ext cx="5486400" cy="3887986"/>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cap="all">
                <a:solidFill>
                  <a:srgbClr val="333333"/>
                </a:solidFill>
                <a:effectLst/>
                <a:latin typeface="PFDinTextPro-medium"/>
              </a:rPr>
              <a:t>CHRIS PADEN</a:t>
            </a:r>
          </a:p>
          <a:p>
            <a:pPr algn="l"/>
            <a:endParaRPr lang="en-US" b="0" i="0">
              <a:solidFill>
                <a:srgbClr val="323130"/>
              </a:solidFill>
              <a:effectLst/>
              <a:latin typeface="Calibri" panose="020F0502020204030204" pitchFamily="34" charset="0"/>
            </a:endParaRPr>
          </a:p>
          <a:p>
            <a:pPr algn="l"/>
            <a:r>
              <a:rPr lang="en-US" b="0" i="0">
                <a:solidFill>
                  <a:srgbClr val="4E4E4E"/>
                </a:solidFill>
                <a:effectLst/>
                <a:latin typeface="arial" panose="020B0604020202020204" pitchFamily="34" charset="0"/>
              </a:rPr>
              <a:t>Chris Paden is the Sr. Director of Contingent Workforce Strategies Council for SIA, with primary responsibilities supporting the CWS Council for the Americas and focused on benchmarking best practices and providing advocacy for the industry while drawing from his direct experience implementing, managing and maturing over a dozen CW programs in his career, including CareFirst BCBS and Constellation Energy.  </a:t>
            </a:r>
            <a:endParaRPr lang="en-US" b="0" i="0">
              <a:solidFill>
                <a:srgbClr val="323130"/>
              </a:solidFill>
              <a:effectLst/>
              <a:latin typeface="Calibri" panose="020F0502020204030204" pitchFamily="34" charset="0"/>
            </a:endParaRPr>
          </a:p>
          <a:p>
            <a:pPr algn="l"/>
            <a:endParaRPr lang="en-US" b="0" i="0">
              <a:solidFill>
                <a:srgbClr val="323130"/>
              </a:solidFill>
              <a:effectLst/>
              <a:latin typeface="Calibri" panose="020F0502020204030204" pitchFamily="34" charset="0"/>
            </a:endParaRPr>
          </a:p>
          <a:p>
            <a:pPr algn="l"/>
            <a:endParaRPr lang="en-US" b="0" i="0">
              <a:solidFill>
                <a:srgbClr val="323130"/>
              </a:solidFill>
              <a:effectLst/>
              <a:latin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cap="all">
                <a:solidFill>
                  <a:srgbClr val="333333"/>
                </a:solidFill>
                <a:effectLst/>
                <a:latin typeface="PFDinTextPro-medium"/>
              </a:rPr>
              <a:t>JENN SIMON</a:t>
            </a:r>
          </a:p>
          <a:p>
            <a:pPr algn="l"/>
            <a:endParaRPr lang="en-US" b="0" i="0">
              <a:solidFill>
                <a:srgbClr val="323130"/>
              </a:solidFill>
              <a:effectLst/>
              <a:latin typeface="Calibri" panose="020F0502020204030204" pitchFamily="34" charset="0"/>
            </a:endParaRPr>
          </a:p>
          <a:p>
            <a:pPr algn="l"/>
            <a:r>
              <a:rPr lang="en-US" b="0" i="0">
                <a:solidFill>
                  <a:srgbClr val="4E4E4E"/>
                </a:solidFill>
                <a:effectLst/>
                <a:latin typeface="arial" panose="020B0604020202020204" pitchFamily="34" charset="0"/>
              </a:rPr>
              <a:t>Jenn has over a decade of experience in procurement, talent acquisition, workforce management, total talent initiatives, and solutions. In her role as Director of Workforce Strategies and Research, Jenn’s primary focus will be the delivery of best practices and benchmarks to assist CWS Council members in the creation and development of their workforce solutions programs. Before joining Staffing Industry Analysts (SIA), Jenn was a Director of Operations for a global MSP organization, working with several industry-leading contingent workforce programs. Her responsibilities included managing VMS tools, staffing partnerships, and developing global staffing strategies and solutions for clients to implement contingent programs across NA, APAC, and the EMEA regions. Prior to her MSP experience, Jenn was the Senior Manager of Strategic Procurement for a large pharmaceutical company, where she managed the contingent workforce program (CWP), staffing partnerships and served as a Council member at SIA.</a:t>
            </a:r>
            <a:endParaRPr lang="en-US" b="0" i="0">
              <a:solidFill>
                <a:srgbClr val="323130"/>
              </a:solidFill>
              <a:effectLst/>
              <a:latin typeface="Calibri" panose="020F0502020204030204" pitchFamily="34" charset="0"/>
            </a:endParaRPr>
          </a:p>
        </p:txBody>
      </p:sp>
      <p:sp>
        <p:nvSpPr>
          <p:cNvPr id="324" name="Google Shape;324;p6:notes"/>
          <p:cNvSpPr txBox="1">
            <a:spLocks noGrp="1"/>
          </p:cNvSpPr>
          <p:nvPr>
            <p:ph type="sldNum" idx="12"/>
          </p:nvPr>
        </p:nvSpPr>
        <p:spPr>
          <a:xfrm>
            <a:off x="3884613" y="9378824"/>
            <a:ext cx="2971800" cy="49542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883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313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twitter.com/SIAResearch" TargetMode="External"/><Relationship Id="rId7" Type="http://schemas.openxmlformats.org/officeDocument/2006/relationships/hyperlink" Target="https://www.linkedin.com/company/staffing-industry-analysts" TargetMode="External"/><Relationship Id="rId2" Type="http://schemas.openxmlformats.org/officeDocument/2006/relationships/hyperlink" Target="http://www.staffingindustry.com/" TargetMode="External"/><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hyperlink" Target="https://www.facebook.com/companysia" TargetMode="Externa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file://localhost/Users/awan/Documents/EVENTS/EFE/EFE16_London/PPTs/Images/iStockPhoto_ThankYou_161007.jpg" TargetMode="External"/><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twitter.com/SIAResearch" TargetMode="External"/><Relationship Id="rId7" Type="http://schemas.openxmlformats.org/officeDocument/2006/relationships/hyperlink" Target="https://www.linkedin.com/company/staffing-industry-analysts" TargetMode="External"/><Relationship Id="rId2" Type="http://schemas.openxmlformats.org/officeDocument/2006/relationships/hyperlink" Target="http://www.staffingindustry.com/" TargetMode="External"/><Relationship Id="rId1" Type="http://schemas.openxmlformats.org/officeDocument/2006/relationships/slideMaster" Target="../slideMasters/slideMaster10.xml"/><Relationship Id="rId6" Type="http://schemas.openxmlformats.org/officeDocument/2006/relationships/image" Target="../media/image18.png"/><Relationship Id="rId5" Type="http://schemas.openxmlformats.org/officeDocument/2006/relationships/hyperlink" Target="https://www.facebook.com/companysia" TargetMode="Externa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hyperlink" Target="https://www.youtube.com/channel/UC_vIj8e1cQ3a_ZHatFOcQKA"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0.xml"/><Relationship Id="rId4" Type="http://schemas.openxmlformats.org/officeDocument/2006/relationships/image" Target="../media/image23.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0.xml"/><Relationship Id="rId5" Type="http://schemas.openxmlformats.org/officeDocument/2006/relationships/image" Target="../media/image27.jpeg"/><Relationship Id="rId4" Type="http://schemas.openxmlformats.org/officeDocument/2006/relationships/image" Target="../media/image26.tif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8.png"/><Relationship Id="rId1" Type="http://schemas.openxmlformats.org/officeDocument/2006/relationships/slideMaster" Target="../slideMasters/slideMaster10.xml"/><Relationship Id="rId4" Type="http://schemas.openxmlformats.org/officeDocument/2006/relationships/image" Target="../media/image29.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www.twitter.com/SIAResearch" TargetMode="External"/><Relationship Id="rId7" Type="http://schemas.openxmlformats.org/officeDocument/2006/relationships/hyperlink" Target="https://www.linkedin.com/company/staffing-industry-analysts" TargetMode="External"/><Relationship Id="rId2" Type="http://schemas.openxmlformats.org/officeDocument/2006/relationships/hyperlink" Target="http://www.staffingindustry.com/" TargetMode="External"/><Relationship Id="rId1" Type="http://schemas.openxmlformats.org/officeDocument/2006/relationships/slideMaster" Target="../slideMasters/slideMaster11.xml"/><Relationship Id="rId6" Type="http://schemas.openxmlformats.org/officeDocument/2006/relationships/image" Target="../media/image33.png"/><Relationship Id="rId5" Type="http://schemas.openxmlformats.org/officeDocument/2006/relationships/hyperlink" Target="https://www.facebook.com/companysia"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www.youtube.com/channel/UC_vIj8e1cQ3a_ZHatFOcQKA" TargetMode="Externa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Multi-page)      2 of 2">
  <p:cSld name="Title (Multi-page)      2 of 2">
    <p:spTree>
      <p:nvGrpSpPr>
        <p:cNvPr id="1" name="Shape 14"/>
        <p:cNvGrpSpPr/>
        <p:nvPr/>
      </p:nvGrpSpPr>
      <p:grpSpPr>
        <a:xfrm>
          <a:off x="0" y="0"/>
          <a:ext cx="0" cy="0"/>
          <a:chOff x="0" y="0"/>
          <a:chExt cx="0" cy="0"/>
        </a:xfrm>
      </p:grpSpPr>
      <p:sp>
        <p:nvSpPr>
          <p:cNvPr id="15" name="Google Shape;15;p31"/>
          <p:cNvSpPr txBox="1">
            <a:spLocks noGrp="1"/>
          </p:cNvSpPr>
          <p:nvPr>
            <p:ph type="body" idx="1"/>
          </p:nvPr>
        </p:nvSpPr>
        <p:spPr>
          <a:xfrm>
            <a:off x="0" y="3117026"/>
            <a:ext cx="12192000" cy="1502225"/>
          </a:xfrm>
          <a:prstGeom prst="rect">
            <a:avLst/>
          </a:prstGeom>
          <a:noFill/>
          <a:ln>
            <a:noFill/>
          </a:ln>
        </p:spPr>
        <p:txBody>
          <a:bodyPr spcFirstLastPara="1" wrap="square" lIns="640075" tIns="182875" rIns="0" bIns="0" anchor="t" anchorCtr="0">
            <a:noAutofit/>
          </a:bodyPr>
          <a:lstStyle>
            <a:lvl1pPr marL="457200" marR="0" lvl="0" indent="-365760" algn="l" rtl="0">
              <a:lnSpc>
                <a:spcPct val="100000"/>
              </a:lnSpc>
              <a:spcBef>
                <a:spcPts val="800"/>
              </a:spcBef>
              <a:spcAft>
                <a:spcPts val="0"/>
              </a:spcAft>
              <a:buClr>
                <a:srgbClr val="EE2E24"/>
              </a:buClr>
              <a:buSzPts val="2160"/>
              <a:buFont typeface="Noto Sans Symbols"/>
              <a:buChar char="▪"/>
              <a:defRPr sz="2400" b="0" i="0" u="none" strike="noStrike" cap="none">
                <a:solidFill>
                  <a:schemeClr val="dk1"/>
                </a:solidFill>
                <a:latin typeface="Arial"/>
                <a:ea typeface="Arial"/>
                <a:cs typeface="Arial"/>
                <a:sym typeface="Arial"/>
              </a:defRPr>
            </a:lvl1pPr>
            <a:lvl2pPr marL="914400" marR="0" lvl="1" indent="-401319" algn="l" rtl="0">
              <a:lnSpc>
                <a:spcPct val="100000"/>
              </a:lnSpc>
              <a:spcBef>
                <a:spcPts val="640"/>
              </a:spcBef>
              <a:spcAft>
                <a:spcPts val="0"/>
              </a:spcAft>
              <a:buClr>
                <a:schemeClr val="dk1"/>
              </a:buClr>
              <a:buSzPts val="2720"/>
              <a:buFont typeface="Arial"/>
              <a:buChar char="–"/>
              <a:defRPr sz="3200" b="0" i="0" u="none" strike="noStrike" cap="none">
                <a:solidFill>
                  <a:schemeClr val="dk1"/>
                </a:solidFill>
                <a:latin typeface="Arial"/>
                <a:ea typeface="Arial"/>
                <a:cs typeface="Arial"/>
                <a:sym typeface="Arial"/>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 name="Google Shape;16;p31"/>
          <p:cNvSpPr txBox="1">
            <a:spLocks noGrp="1"/>
          </p:cNvSpPr>
          <p:nvPr>
            <p:ph type="body" idx="2"/>
          </p:nvPr>
        </p:nvSpPr>
        <p:spPr>
          <a:xfrm>
            <a:off x="0" y="2565990"/>
            <a:ext cx="12192000" cy="551033"/>
          </a:xfrm>
          <a:prstGeom prst="rect">
            <a:avLst/>
          </a:prstGeom>
          <a:noFill/>
          <a:ln>
            <a:noFill/>
          </a:ln>
        </p:spPr>
        <p:txBody>
          <a:bodyPr spcFirstLastPara="1" wrap="square" lIns="457200" tIns="182875" rIns="0" bIns="0" anchor="t" anchorCtr="0">
            <a:noAutofit/>
          </a:bodyPr>
          <a:lstStyle>
            <a:lvl1pPr marL="457200" marR="0" lvl="0" indent="-228600" algn="l" rtl="0">
              <a:lnSpc>
                <a:spcPct val="122208"/>
              </a:lnSpc>
              <a:spcBef>
                <a:spcPts val="0"/>
              </a:spcBef>
              <a:spcAft>
                <a:spcPts val="0"/>
              </a:spcAft>
              <a:buClr>
                <a:schemeClr val="dk1"/>
              </a:buClr>
              <a:buSzPts val="2400"/>
              <a:buFont typeface="Arial"/>
              <a:buNone/>
              <a:defRPr sz="2400" b="0" i="1" u="none" strike="noStrike" cap="none">
                <a:solidFill>
                  <a:schemeClr val="dk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 name="Google Shape;17;p31"/>
          <p:cNvSpPr txBox="1">
            <a:spLocks noGrp="1"/>
          </p:cNvSpPr>
          <p:nvPr>
            <p:ph type="body" idx="3"/>
          </p:nvPr>
        </p:nvSpPr>
        <p:spPr>
          <a:xfrm>
            <a:off x="0" y="5249066"/>
            <a:ext cx="12192000" cy="730573"/>
          </a:xfrm>
          <a:prstGeom prst="rect">
            <a:avLst/>
          </a:prstGeom>
          <a:noFill/>
          <a:ln>
            <a:noFill/>
          </a:ln>
        </p:spPr>
        <p:txBody>
          <a:bodyPr spcFirstLastPara="1" wrap="square" lIns="640075" tIns="182875" rIns="0" bIns="0" anchor="t" anchorCtr="0">
            <a:noAutofit/>
          </a:bodyPr>
          <a:lstStyle>
            <a:lvl1pPr marL="457200" marR="0" lvl="0" indent="-365760" algn="l" rtl="0">
              <a:lnSpc>
                <a:spcPct val="100000"/>
              </a:lnSpc>
              <a:spcBef>
                <a:spcPts val="800"/>
              </a:spcBef>
              <a:spcAft>
                <a:spcPts val="0"/>
              </a:spcAft>
              <a:buClr>
                <a:srgbClr val="EE2E24"/>
              </a:buClr>
              <a:buSzPts val="2160"/>
              <a:buFont typeface="Noto Sans Symbols"/>
              <a:buChar char="▪"/>
              <a:defRPr sz="2400" b="0" i="0" u="none" strike="noStrike" cap="none">
                <a:solidFill>
                  <a:schemeClr val="dk1"/>
                </a:solidFill>
                <a:latin typeface="Arial"/>
                <a:ea typeface="Arial"/>
                <a:cs typeface="Arial"/>
                <a:sym typeface="Arial"/>
              </a:defRPr>
            </a:lvl1pPr>
            <a:lvl2pPr marL="914400" marR="0" lvl="1" indent="-401319" algn="l" rtl="0">
              <a:lnSpc>
                <a:spcPct val="100000"/>
              </a:lnSpc>
              <a:spcBef>
                <a:spcPts val="640"/>
              </a:spcBef>
              <a:spcAft>
                <a:spcPts val="0"/>
              </a:spcAft>
              <a:buClr>
                <a:schemeClr val="dk1"/>
              </a:buClr>
              <a:buSzPts val="2720"/>
              <a:buFont typeface="Arial"/>
              <a:buChar char="–"/>
              <a:defRPr sz="3200" b="0" i="0" u="none" strike="noStrike" cap="none">
                <a:solidFill>
                  <a:schemeClr val="dk1"/>
                </a:solidFill>
                <a:latin typeface="Arial"/>
                <a:ea typeface="Arial"/>
                <a:cs typeface="Arial"/>
                <a:sym typeface="Arial"/>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 name="Google Shape;18;p31"/>
          <p:cNvSpPr txBox="1">
            <a:spLocks noGrp="1"/>
          </p:cNvSpPr>
          <p:nvPr>
            <p:ph type="body" idx="4"/>
          </p:nvPr>
        </p:nvSpPr>
        <p:spPr>
          <a:xfrm>
            <a:off x="0" y="4619252"/>
            <a:ext cx="12192000" cy="629813"/>
          </a:xfrm>
          <a:prstGeom prst="rect">
            <a:avLst/>
          </a:prstGeom>
          <a:noFill/>
          <a:ln>
            <a:noFill/>
          </a:ln>
        </p:spPr>
        <p:txBody>
          <a:bodyPr spcFirstLastPara="1" wrap="square" lIns="457200" tIns="228600" rIns="0" bIns="0" anchor="t" anchorCtr="0">
            <a:noAutofit/>
          </a:bodyPr>
          <a:lstStyle>
            <a:lvl1pPr marL="457200" marR="0" lvl="0" indent="-228600" algn="l" rtl="0">
              <a:lnSpc>
                <a:spcPct val="122208"/>
              </a:lnSpc>
              <a:spcBef>
                <a:spcPts val="0"/>
              </a:spcBef>
              <a:spcAft>
                <a:spcPts val="0"/>
              </a:spcAft>
              <a:buClr>
                <a:schemeClr val="dk1"/>
              </a:buClr>
              <a:buSzPts val="2400"/>
              <a:buFont typeface="Arial"/>
              <a:buNone/>
              <a:defRPr sz="2400" b="0" i="1" u="none" strike="noStrike" cap="none">
                <a:solidFill>
                  <a:schemeClr val="dk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9" name="Google Shape;19;p31"/>
          <p:cNvSpPr txBox="1">
            <a:spLocks noGrp="1"/>
          </p:cNvSpPr>
          <p:nvPr>
            <p:ph type="body" idx="5"/>
          </p:nvPr>
        </p:nvSpPr>
        <p:spPr>
          <a:xfrm>
            <a:off x="6375257" y="6389544"/>
            <a:ext cx="5816744" cy="468456"/>
          </a:xfrm>
          <a:prstGeom prst="rect">
            <a:avLst/>
          </a:prstGeom>
          <a:noFill/>
          <a:ln>
            <a:noFill/>
          </a:ln>
        </p:spPr>
        <p:txBody>
          <a:bodyPr spcFirstLastPara="1" wrap="square" lIns="0" tIns="0" rIns="457200" bIns="182875" anchor="b" anchorCtr="0">
            <a:noAutofit/>
          </a:bodyPr>
          <a:lstStyle>
            <a:lvl1pPr marL="457200" marR="0" lvl="0" indent="-228600" algn="r"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 name="Google Shape;20;p31"/>
          <p:cNvSpPr txBox="1">
            <a:spLocks noGrp="1"/>
          </p:cNvSpPr>
          <p:nvPr>
            <p:ph type="body" idx="6"/>
          </p:nvPr>
        </p:nvSpPr>
        <p:spPr>
          <a:xfrm>
            <a:off x="9424416" y="5429771"/>
            <a:ext cx="2438400" cy="229199"/>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0" i="1" u="none" strike="noStrike" cap="none">
                <a:solidFill>
                  <a:schemeClr val="dk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1" name="Google Shape;21;p31"/>
          <p:cNvSpPr>
            <a:spLocks noGrp="1"/>
          </p:cNvSpPr>
          <p:nvPr>
            <p:ph type="pic" idx="7"/>
          </p:nvPr>
        </p:nvSpPr>
        <p:spPr>
          <a:xfrm>
            <a:off x="9424416" y="5750071"/>
            <a:ext cx="2438400" cy="609600"/>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293"/>
              </a:spcBef>
              <a:spcAft>
                <a:spcPts val="0"/>
              </a:spcAft>
              <a:buClr>
                <a:schemeClr val="dk1"/>
              </a:buClr>
              <a:buSzPts val="1467"/>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R="0" lvl="2"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R="0" lvl="3"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R="0" lvl="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R="0" lvl="5"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DA098D-C727-4F42-85C9-58CD75541C23}"/>
              </a:ext>
            </a:extLst>
          </p:cNvPr>
          <p:cNvSpPr>
            <a:spLocks noGrp="1"/>
          </p:cNvSpPr>
          <p:nvPr>
            <p:ph type="ctrTitle" hasCustomPrompt="1"/>
          </p:nvPr>
        </p:nvSpPr>
        <p:spPr>
          <a:xfrm>
            <a:off x="609600" y="1341121"/>
            <a:ext cx="10972800" cy="522715"/>
          </a:xfrm>
          <a:prstGeom prst="rect">
            <a:avLst/>
          </a:prstGeom>
        </p:spPr>
        <p:txBody>
          <a:bodyPr lIns="0" tIns="0" rIns="0" bIns="0"/>
          <a:lstStyle>
            <a:lvl1pPr algn="l">
              <a:lnSpc>
                <a:spcPct val="90000"/>
              </a:lnSpc>
              <a:defRPr sz="4400" b="1"/>
            </a:lvl1pPr>
          </a:lstStyle>
          <a:p>
            <a:r>
              <a:rPr lang="en-US"/>
              <a:t>Click to edit slide title</a:t>
            </a:r>
          </a:p>
        </p:txBody>
      </p:sp>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3" y="6484025"/>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Tree>
    <p:extLst>
      <p:ext uri="{BB962C8B-B14F-4D97-AF65-F5344CB8AC3E}">
        <p14:creationId xmlns:p14="http://schemas.microsoft.com/office/powerpoint/2010/main" val="1996926919"/>
      </p:ext>
    </p:extLst>
  </p:cSld>
  <p:clrMapOvr>
    <a:masterClrMapping/>
  </p:clrMapOvr>
  <p:extLst>
    <p:ext uri="{DCECCB84-F9BA-43D5-87BE-67443E8EF086}">
      <p15:sldGuideLst xmlns:p15="http://schemas.microsoft.com/office/powerpoint/2012/main">
        <p15:guide id="1" orient="horz" pos="1128">
          <p15:clr>
            <a:srgbClr val="FBAE40"/>
          </p15:clr>
        </p15:guide>
        <p15:guide id="2" pos="3840">
          <p15:clr>
            <a:srgbClr val="FBAE40"/>
          </p15:clr>
        </p15:guide>
        <p15:guide id="3" orient="horz" pos="1512">
          <p15:clr>
            <a:srgbClr val="FBAE40"/>
          </p15:clr>
        </p15:guide>
        <p15:guide id="4" pos="3720">
          <p15:clr>
            <a:srgbClr val="FBAE40"/>
          </p15:clr>
        </p15:guide>
        <p15:guide id="5" pos="39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1243584"/>
            <a:ext cx="12192000" cy="4876800"/>
          </a:xfrm>
          <a:prstGeom prst="rect">
            <a:avLst/>
          </a:prstGeom>
        </p:spPr>
        <p:txBody>
          <a:bodyPr lIns="640080" tIns="274320" rIns="457200" bIns="0" numCol="2" spcCol="32004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2039651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bhead, 1-line Title, Bullets (2-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09600" y="1779474"/>
            <a:ext cx="10972800" cy="872821"/>
          </a:xfrm>
          <a:prstGeom prst="rect">
            <a:avLst/>
          </a:prstGeom>
        </p:spPr>
        <p:txBody>
          <a:bodyPr lIns="0" tIns="0" rIns="0" bIns="0"/>
          <a:lstStyle>
            <a:lvl1pPr algn="l">
              <a:lnSpc>
                <a:spcPct val="100000"/>
              </a:lnSpc>
              <a:defRPr sz="4267" b="1">
                <a:latin typeface="+mn-lt"/>
              </a:defRPr>
            </a:lvl1pPr>
          </a:lstStyle>
          <a:p>
            <a:r>
              <a:rPr lang="en-US"/>
              <a:t>Insert 1-line Title with Initial Caps (2-col)</a:t>
            </a:r>
          </a:p>
        </p:txBody>
      </p:sp>
      <p:sp>
        <p:nvSpPr>
          <p:cNvPr id="7" name="Text Placeholder 6"/>
          <p:cNvSpPr>
            <a:spLocks noGrp="1"/>
          </p:cNvSpPr>
          <p:nvPr>
            <p:ph type="body" sz="quarter" idx="10" hasCustomPrompt="1"/>
          </p:nvPr>
        </p:nvSpPr>
        <p:spPr>
          <a:xfrm>
            <a:off x="609600" y="1348012"/>
            <a:ext cx="8568267" cy="431461"/>
          </a:xfrm>
          <a:prstGeom prst="rect">
            <a:avLst/>
          </a:prstGeom>
        </p:spPr>
        <p:txBody>
          <a:bodyPr lIns="0" tIns="0" rIns="0" bIns="0" anchor="b" anchorCtr="0"/>
          <a:lstStyle>
            <a:lvl1pPr marL="0" indent="0">
              <a:lnSpc>
                <a:spcPct val="100000"/>
              </a:lnSpc>
              <a:spcBef>
                <a:spcPts val="0"/>
              </a:spcBef>
              <a:buFontTx/>
              <a:buNone/>
              <a:defRPr sz="2667" u="none" cap="none" baseline="0"/>
            </a:lvl1pPr>
          </a:lstStyle>
          <a:p>
            <a:pPr lvl="0"/>
            <a:r>
              <a:rPr lang="en-US"/>
              <a:t>Insert Subhead: (Initial caps with colon)</a:t>
            </a:r>
          </a:p>
        </p:txBody>
      </p:sp>
      <p:sp>
        <p:nvSpPr>
          <p:cNvPr id="8" name="Content Placeholder 2"/>
          <p:cNvSpPr>
            <a:spLocks noGrp="1"/>
          </p:cNvSpPr>
          <p:nvPr>
            <p:ph idx="1" hasCustomPrompt="1"/>
          </p:nvPr>
        </p:nvSpPr>
        <p:spPr>
          <a:xfrm>
            <a:off x="609600" y="2626355"/>
            <a:ext cx="10972800" cy="3648380"/>
          </a:xfrm>
          <a:prstGeom prst="rect">
            <a:avLst/>
          </a:prstGeom>
        </p:spPr>
        <p:txBody>
          <a:bodyPr lIns="0" tIns="0" rIns="0" bIns="0" numCol="2" spcCol="320040"/>
          <a:lstStyle>
            <a:lvl1pPr marL="304792" indent="-304792">
              <a:lnSpc>
                <a:spcPct val="100000"/>
              </a:lnSpc>
              <a:spcBef>
                <a:spcPts val="0"/>
              </a:spcBef>
              <a:spcAft>
                <a:spcPts val="400"/>
              </a:spcAft>
              <a:buClr>
                <a:srgbClr val="EE3124"/>
              </a:buClr>
              <a:buSzPct val="100000"/>
              <a:buFont typeface="Wingdings" pitchFamily="2" charset="2"/>
              <a:buChar char="§"/>
              <a:tabLst/>
              <a:defRPr sz="3200"/>
            </a:lvl1pPr>
            <a:lvl2pPr marL="611702" indent="-311143">
              <a:buSzPct val="85000"/>
              <a:defRPr sz="3200"/>
            </a:lvl2pPr>
          </a:lstStyle>
          <a:p>
            <a:pPr lvl="0"/>
            <a:r>
              <a:rPr lang="en-US"/>
              <a:t>Insert first-level bullet(s)</a:t>
            </a:r>
          </a:p>
        </p:txBody>
      </p:sp>
    </p:spTree>
    <p:extLst>
      <p:ext uri="{BB962C8B-B14F-4D97-AF65-F5344CB8AC3E}">
        <p14:creationId xmlns:p14="http://schemas.microsoft.com/office/powerpoint/2010/main" val="261407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SIA">
    <p:spTree>
      <p:nvGrpSpPr>
        <p:cNvPr id="1" name=""/>
        <p:cNvGrpSpPr/>
        <p:nvPr/>
      </p:nvGrpSpPr>
      <p:grpSpPr>
        <a:xfrm>
          <a:off x="0" y="0"/>
          <a:ext cx="0" cy="0"/>
          <a:chOff x="0" y="0"/>
          <a:chExt cx="0" cy="0"/>
        </a:xfrm>
      </p:grpSpPr>
      <p:sp>
        <p:nvSpPr>
          <p:cNvPr id="12" name="Text Box 4">
            <a:extLst>
              <a:ext uri="{FF2B5EF4-FFF2-40B4-BE49-F238E27FC236}">
                <a16:creationId xmlns:a16="http://schemas.microsoft.com/office/drawing/2014/main" id="{44AAEC90-B41D-454E-B4B0-6F5460E8A2DD}"/>
              </a:ext>
            </a:extLst>
          </p:cNvPr>
          <p:cNvSpPr txBox="1">
            <a:spLocks noChangeArrowheads="1"/>
          </p:cNvSpPr>
          <p:nvPr userDrawn="1"/>
        </p:nvSpPr>
        <p:spPr bwMode="auto">
          <a:xfrm>
            <a:off x="0" y="1146050"/>
            <a:ext cx="12192000" cy="4727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09600" tIns="365760" rIns="609600" bIns="36576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a:rPr>
              <a:t>Founded in 1989, SIA is the global advisor on staffing and workforce solutions. Our proprietary research covers all categories of employed and non-employed work including temporary staffing, independent contracting and other types of contingent labor. SIA’s independent and objective analysis provides insights into the services and suppliers operating in the workforce solutions ecosystem including staffing firms, managed service providers, recruitment process outsourcers, payrolling/compliance firms and talent acquisition technology specialists such as vendor management systems, online staffing platforms, crowdsourcing and online work services. We also provide training and accreditation with our unique Certified Contingent Workforce Professional (CCWP) program.</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a:rPr>
              <a:t>Known for our award-winning content, data, support tools, publications, executive conferences and events, we help both suppliers and buyers of workforce solutions make better-informed decisions that improve business results and minimize risk.</a:t>
            </a:r>
            <a:br>
              <a:rPr kumimoji="0" 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a:rPr>
            </a:br>
            <a:r>
              <a:rPr kumimoji="0" 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a:rPr>
              <a:t>As a division of the international business media company, Crain Communications Inc., SIA is headquartered in Mountain View, California, with offices in London, England.</a:t>
            </a:r>
          </a:p>
          <a:p>
            <a:pPr marL="0" marR="0" lvl="0" indent="0" algn="l" defTabSz="60957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For more information: </a:t>
            </a:r>
            <a:r>
              <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hlinkClick r:id="rId2"/>
              </a:rPr>
              <a:t>www.staffingindustry.com</a:t>
            </a:r>
            <a:endPar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For global coverage across the workforce solutions ecosystem, follow us       @SIAnalysts</a:t>
            </a: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b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and connect via </a:t>
            </a:r>
          </a:p>
        </p:txBody>
      </p:sp>
      <p:grpSp>
        <p:nvGrpSpPr>
          <p:cNvPr id="2" name="Group 1">
            <a:extLst>
              <a:ext uri="{FF2B5EF4-FFF2-40B4-BE49-F238E27FC236}">
                <a16:creationId xmlns:a16="http://schemas.microsoft.com/office/drawing/2014/main" id="{F8C1916B-9AE2-8B4E-BD87-822EFBC566E4}"/>
              </a:ext>
            </a:extLst>
          </p:cNvPr>
          <p:cNvGrpSpPr/>
          <p:nvPr userDrawn="1"/>
        </p:nvGrpSpPr>
        <p:grpSpPr>
          <a:xfrm>
            <a:off x="2009454" y="4992767"/>
            <a:ext cx="4828436" cy="478336"/>
            <a:chOff x="1507089" y="3744575"/>
            <a:chExt cx="3621327" cy="358752"/>
          </a:xfrm>
        </p:grpSpPr>
        <p:pic>
          <p:nvPicPr>
            <p:cNvPr id="8" name="Picture 7">
              <a:hlinkClick r:id="rId3"/>
              <a:extLst>
                <a:ext uri="{FF2B5EF4-FFF2-40B4-BE49-F238E27FC236}">
                  <a16:creationId xmlns:a16="http://schemas.microsoft.com/office/drawing/2014/main" id="{D3D97497-3496-6642-9D63-E24E52D3179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31476" y="3744575"/>
              <a:ext cx="196940" cy="164592"/>
            </a:xfrm>
            <a:prstGeom prst="rect">
              <a:avLst/>
            </a:prstGeom>
          </p:spPr>
        </p:pic>
        <p:pic>
          <p:nvPicPr>
            <p:cNvPr id="5" name="Picture 4">
              <a:hlinkClick r:id="rId5"/>
              <a:extLst>
                <a:ext uri="{FF2B5EF4-FFF2-40B4-BE49-F238E27FC236}">
                  <a16:creationId xmlns:a16="http://schemas.microsoft.com/office/drawing/2014/main" id="{0BEF6CA6-2B29-414E-A049-FA28765E0DE4}"/>
                </a:ext>
              </a:extLst>
            </p:cNvPr>
            <p:cNvPicPr/>
            <p:nvPr userDrawn="1"/>
          </p:nvPicPr>
          <p:blipFill>
            <a:blip r:embed="rId6" cstate="print">
              <a:extLst>
                <a:ext uri="{28A0092B-C50C-407E-A947-70E740481C1C}">
                  <a14:useLocalDpi xmlns:a14="http://schemas.microsoft.com/office/drawing/2010/main"/>
                </a:ext>
              </a:extLst>
            </a:blip>
            <a:stretch>
              <a:fillRect/>
            </a:stretch>
          </p:blipFill>
          <p:spPr>
            <a:xfrm>
              <a:off x="1507089" y="3937059"/>
              <a:ext cx="152400" cy="152400"/>
            </a:xfrm>
            <a:prstGeom prst="rect">
              <a:avLst/>
            </a:prstGeom>
          </p:spPr>
        </p:pic>
        <p:pic>
          <p:nvPicPr>
            <p:cNvPr id="6" name="Picture 5">
              <a:hlinkClick r:id="rId7"/>
              <a:extLst>
                <a:ext uri="{FF2B5EF4-FFF2-40B4-BE49-F238E27FC236}">
                  <a16:creationId xmlns:a16="http://schemas.microsoft.com/office/drawing/2014/main" id="{A0A67511-90AA-F042-8629-3491E08848A3}"/>
                </a:ext>
              </a:extLst>
            </p:cNvPr>
            <p:cNvPicPr/>
            <p:nvPr userDrawn="1"/>
          </p:nvPicPr>
          <p:blipFill>
            <a:blip r:embed="rId8" cstate="print">
              <a:extLst>
                <a:ext uri="{28A0092B-C50C-407E-A947-70E740481C1C}">
                  <a14:useLocalDpi xmlns:a14="http://schemas.microsoft.com/office/drawing/2010/main"/>
                </a:ext>
              </a:extLst>
            </a:blip>
            <a:stretch>
              <a:fillRect/>
            </a:stretch>
          </p:blipFill>
          <p:spPr>
            <a:xfrm>
              <a:off x="1754128" y="3938726"/>
              <a:ext cx="186690" cy="160020"/>
            </a:xfrm>
            <a:prstGeom prst="rect">
              <a:avLst/>
            </a:prstGeom>
          </p:spPr>
        </p:pic>
        <p:pic>
          <p:nvPicPr>
            <p:cNvPr id="10" name="Picture 9">
              <a:extLst>
                <a:ext uri="{FF2B5EF4-FFF2-40B4-BE49-F238E27FC236}">
                  <a16:creationId xmlns:a16="http://schemas.microsoft.com/office/drawing/2014/main" id="{9CC9EEF7-EBBA-BD42-9D2F-5891F3A900BB}"/>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994292" y="3938735"/>
              <a:ext cx="705866" cy="158242"/>
            </a:xfrm>
            <a:prstGeom prst="rect">
              <a:avLst/>
            </a:prstGeom>
          </p:spPr>
        </p:pic>
        <p:pic>
          <p:nvPicPr>
            <p:cNvPr id="11" name="Picture 10">
              <a:extLst>
                <a:ext uri="{FF2B5EF4-FFF2-40B4-BE49-F238E27FC236}">
                  <a16:creationId xmlns:a16="http://schemas.microsoft.com/office/drawing/2014/main" id="{B28700CE-96C7-C541-AB65-5446BC2D84D9}"/>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788890" y="3938735"/>
              <a:ext cx="164592" cy="164592"/>
            </a:xfrm>
            <a:prstGeom prst="rect">
              <a:avLst/>
            </a:prstGeom>
          </p:spPr>
        </p:pic>
      </p:grpSp>
      <p:sp>
        <p:nvSpPr>
          <p:cNvPr id="16" name="TextBox 15">
            <a:extLst>
              <a:ext uri="{FF2B5EF4-FFF2-40B4-BE49-F238E27FC236}">
                <a16:creationId xmlns:a16="http://schemas.microsoft.com/office/drawing/2014/main" id="{5A41BD82-5BCD-5D41-9B21-A8E8767942F2}"/>
              </a:ext>
            </a:extLst>
          </p:cNvPr>
          <p:cNvSpPr txBox="1"/>
          <p:nvPr userDrawn="1"/>
        </p:nvSpPr>
        <p:spPr>
          <a:xfrm>
            <a:off x="0" y="755906"/>
            <a:ext cx="12192000" cy="485463"/>
          </a:xfrm>
          <a:prstGeom prst="rect">
            <a:avLst/>
          </a:prstGeom>
          <a:noFill/>
        </p:spPr>
        <p:txBody>
          <a:bodyPr wrap="square" lIns="609600" tIns="0" rIns="0" bIns="0" rtlCol="0">
            <a:noAutofit/>
          </a:bodyPr>
          <a:lstStyle/>
          <a:p>
            <a:pPr marL="0" marR="0" lvl="0" indent="0" algn="l" defTabSz="609570" rtl="0" eaLnBrk="1" fontAlgn="auto" latinLnBrk="0" hangingPunct="1">
              <a:lnSpc>
                <a:spcPts val="3733"/>
              </a:lnSpc>
              <a:spcBef>
                <a:spcPts val="0"/>
              </a:spcBef>
              <a:spcAft>
                <a:spcPts val="800"/>
              </a:spcAft>
              <a:buClr>
                <a:srgbClr val="EE2E24"/>
              </a:buClr>
              <a:buSzPct val="90000"/>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About Staffing Industry Analysts (SIA)</a:t>
            </a:r>
          </a:p>
        </p:txBody>
      </p:sp>
      <p:sp>
        <p:nvSpPr>
          <p:cNvPr id="13" name="Text Box 21">
            <a:extLst>
              <a:ext uri="{FF2B5EF4-FFF2-40B4-BE49-F238E27FC236}">
                <a16:creationId xmlns:a16="http://schemas.microsoft.com/office/drawing/2014/main" id="{A28C77F6-E211-E047-85A3-466AAF620C98}"/>
              </a:ext>
            </a:extLst>
          </p:cNvPr>
          <p:cNvSpPr txBox="1">
            <a:spLocks noChangeArrowheads="1"/>
          </p:cNvSpPr>
          <p:nvPr userDrawn="1"/>
        </p:nvSpPr>
        <p:spPr bwMode="auto">
          <a:xfrm>
            <a:off x="0" y="6014268"/>
            <a:ext cx="12192000" cy="887231"/>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09600" rIns="609600" bIns="304800" anchor="b" anchorCtr="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609570" rtl="0" eaLnBrk="1" fontAlgn="auto" latinLnBrk="0" hangingPunct="1">
              <a:lnSpc>
                <a:spcPct val="100000"/>
              </a:lnSpc>
              <a:spcBef>
                <a:spcPts val="0"/>
              </a:spcBef>
              <a:spcAft>
                <a:spcPts val="800"/>
              </a:spcAft>
              <a:buClrTx/>
              <a:buSzTx/>
              <a:buFontTx/>
              <a:buNone/>
              <a:tabLst/>
              <a:defRPr/>
            </a:pPr>
            <a:r>
              <a:rPr kumimoji="0" lang="en-US" sz="933"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PROPRIETARY DATA, DO NOT DISTRIBUTE OUTSIDE YOUR ORGANIZATION. Your company’s use of this report precludes distribution of its contents, in whole or in part, to other companies or individuals outside your organization in any form – electronic, written or verbal – without the express written permission of Staffing Industry Analysts. It is your organization’s responsibility to maintain and protect the confidentiality of this report.</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Staffing Industry Analysts | 1975 W. El Camino Real, Ste. 304 | Mountain View, CA 94040 | 800.950.9496 | www.staffingindustry.com</a:t>
            </a:r>
          </a:p>
        </p:txBody>
      </p:sp>
    </p:spTree>
    <p:extLst>
      <p:ext uri="{BB962C8B-B14F-4D97-AF65-F5344CB8AC3E}">
        <p14:creationId xmlns:p14="http://schemas.microsoft.com/office/powerpoint/2010/main" val="4269988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463A-DFB4-4423-8C75-F5F0F4F7B7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DF98D-5B96-49F9-9499-8D99231D18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49482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Left w Image">
    <p:spTree>
      <p:nvGrpSpPr>
        <p:cNvPr id="1" name=""/>
        <p:cNvGrpSpPr/>
        <p:nvPr/>
      </p:nvGrpSpPr>
      <p:grpSpPr>
        <a:xfrm>
          <a:off x="0" y="0"/>
          <a:ext cx="0" cy="0"/>
          <a:chOff x="0" y="0"/>
          <a:chExt cx="0" cy="0"/>
        </a:xfrm>
      </p:grpSpPr>
      <p:sp>
        <p:nvSpPr>
          <p:cNvPr id="2" name="Title 1"/>
          <p:cNvSpPr>
            <a:spLocks noGrp="1"/>
          </p:cNvSpPr>
          <p:nvPr>
            <p:ph type="title"/>
          </p:nvPr>
        </p:nvSpPr>
        <p:spPr>
          <a:xfrm>
            <a:off x="1372112" y="0"/>
            <a:ext cx="11074400" cy="1066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0" y="1371600"/>
            <a:ext cx="5892800" cy="4480560"/>
          </a:xfrm>
          <a:prstGeom prst="rect">
            <a:avLst/>
          </a:prstGeom>
        </p:spPr>
        <p:txBody>
          <a:bodyPr l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3"/>
          </p:nvPr>
        </p:nvSpPr>
        <p:spPr bwMode="auto">
          <a:xfrm>
            <a:off x="101600" y="6553200"/>
            <a:ext cx="6096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900">
                <a:latin typeface="Calibri" pitchFamily="1" charset="0"/>
                <a:ea typeface="ＭＳ Ｐゴシック" pitchFamily="1" charset="-128"/>
              </a:defRPr>
            </a:lvl1pPr>
          </a:lstStyle>
          <a:p>
            <a:pPr>
              <a:defRPr/>
            </a:pPr>
            <a:r>
              <a:rPr lang="en-US"/>
              <a:t>Confidential and Proprietary. ©Crain Communications Inc. All rights reserved.  </a:t>
            </a:r>
          </a:p>
        </p:txBody>
      </p:sp>
      <p:sp>
        <p:nvSpPr>
          <p:cNvPr id="8" name="Picture Placeholder 7"/>
          <p:cNvSpPr>
            <a:spLocks noGrp="1"/>
          </p:cNvSpPr>
          <p:nvPr>
            <p:ph type="pic" sz="quarter" idx="10"/>
          </p:nvPr>
        </p:nvSpPr>
        <p:spPr>
          <a:xfrm>
            <a:off x="6096000" y="1371600"/>
            <a:ext cx="6096000" cy="3200400"/>
          </a:xfrm>
          <a:prstGeom prst="rect">
            <a:avLst/>
          </a:prstGeom>
        </p:spPr>
        <p:txBody>
          <a:bodyPr vert="horz"/>
          <a:lstStyle/>
          <a:p>
            <a:endParaRPr lang="en-US"/>
          </a:p>
        </p:txBody>
      </p:sp>
    </p:spTree>
    <p:extLst>
      <p:ext uri="{BB962C8B-B14F-4D97-AF65-F5344CB8AC3E}">
        <p14:creationId xmlns:p14="http://schemas.microsoft.com/office/powerpoint/2010/main" val="110104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D3D802-90BB-A64B-B845-8C9896E6D588}"/>
              </a:ext>
            </a:extLst>
          </p:cNvPr>
          <p:cNvSpPr>
            <a:spLocks noGrp="1"/>
          </p:cNvSpPr>
          <p:nvPr>
            <p:ph type="ctrTitle" hasCustomPrompt="1"/>
          </p:nvPr>
        </p:nvSpPr>
        <p:spPr>
          <a:xfrm>
            <a:off x="0" y="566928"/>
            <a:ext cx="12192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DA0EC2AE-0667-2A47-B5C7-8B89846C513C}"/>
              </a:ext>
            </a:extLst>
          </p:cNvPr>
          <p:cNvSpPr>
            <a:spLocks noGrp="1"/>
          </p:cNvSpPr>
          <p:nvPr>
            <p:ph idx="1" hasCustomPrompt="1"/>
          </p:nvPr>
        </p:nvSpPr>
        <p:spPr>
          <a:xfrm>
            <a:off x="0" y="932688"/>
            <a:ext cx="12192000" cy="5465064"/>
          </a:xfrm>
          <a:prstGeom prst="rect">
            <a:avLst/>
          </a:prstGeom>
        </p:spPr>
        <p:txBody>
          <a:bodyPr lIns="640080" tIns="457200" rIns="457200" bIns="0"/>
          <a:lstStyle>
            <a:lvl1pPr marL="228584" indent="-228584">
              <a:lnSpc>
                <a:spcPct val="100000"/>
              </a:lnSpc>
              <a:spcBef>
                <a:spcPts val="601"/>
              </a:spcBef>
              <a:spcAft>
                <a:spcPts val="0"/>
              </a:spcAft>
              <a:buClr>
                <a:srgbClr val="EE2E24"/>
              </a:buClr>
              <a:buSzPct val="90000"/>
              <a:buFont typeface="Wingdings" charset="2"/>
              <a:buChar char="§"/>
              <a:defRPr sz="2400" baseline="0"/>
            </a:lvl1pPr>
            <a:lvl2pPr marL="365098" indent="-187313">
              <a:lnSpc>
                <a:spcPct val="100000"/>
              </a:lnSpc>
              <a:spcBef>
                <a:spcPts val="0"/>
              </a:spcBef>
              <a:spcAft>
                <a:spcPts val="0"/>
              </a:spcAft>
              <a:buSzPct val="65000"/>
              <a:tabLst/>
              <a:defRPr sz="2201"/>
            </a:lvl2pPr>
            <a:lvl3pPr marL="574632" indent="-168264">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4241883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7"/>
        <p:cNvGrpSpPr/>
        <p:nvPr/>
      </p:nvGrpSpPr>
      <p:grpSpPr>
        <a:xfrm>
          <a:off x="0" y="0"/>
          <a:ext cx="0" cy="0"/>
          <a:chOff x="0" y="0"/>
          <a:chExt cx="0" cy="0"/>
        </a:xfrm>
      </p:grpSpPr>
      <p:sp>
        <p:nvSpPr>
          <p:cNvPr id="78" name="Google Shape;78;p40"/>
          <p:cNvSpPr txBox="1">
            <a:spLocks noGrp="1"/>
          </p:cNvSpPr>
          <p:nvPr>
            <p:ph type="body" idx="1"/>
          </p:nvPr>
        </p:nvSpPr>
        <p:spPr>
          <a:xfrm>
            <a:off x="6512172" y="6484023"/>
            <a:ext cx="5070228" cy="373977"/>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0"/>
              </a:spcBef>
              <a:spcAft>
                <a:spcPts val="0"/>
              </a:spcAft>
              <a:buClr>
                <a:schemeClr val="dk1"/>
              </a:buClr>
              <a:buSzPts val="1000"/>
              <a:buFont typeface="Arial"/>
              <a:buNone/>
              <a:defRPr sz="1000" b="0" i="1"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213"/>
              </a:spcBef>
              <a:spcAft>
                <a:spcPts val="0"/>
              </a:spcAft>
              <a:buClr>
                <a:schemeClr val="dk1"/>
              </a:buClr>
              <a:buSzPts val="1067"/>
              <a:buFont typeface="Arial"/>
              <a:buNone/>
              <a:defRPr sz="1067" b="0" i="1"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213"/>
              </a:spcBef>
              <a:spcAft>
                <a:spcPts val="0"/>
              </a:spcAft>
              <a:buClr>
                <a:schemeClr val="dk1"/>
              </a:buClr>
              <a:buSzPts val="1067"/>
              <a:buFont typeface="Arial"/>
              <a:buNone/>
              <a:defRPr sz="1067" b="0" i="1"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213"/>
              </a:spcBef>
              <a:spcAft>
                <a:spcPts val="0"/>
              </a:spcAft>
              <a:buClr>
                <a:schemeClr val="dk1"/>
              </a:buClr>
              <a:buSzPts val="1067"/>
              <a:buFont typeface="Arial"/>
              <a:buNone/>
              <a:defRPr sz="1067" b="0" i="1"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213"/>
              </a:spcBef>
              <a:spcAft>
                <a:spcPts val="0"/>
              </a:spcAft>
              <a:buClr>
                <a:schemeClr val="dk1"/>
              </a:buClr>
              <a:buSzPts val="1067"/>
              <a:buFont typeface="Arial"/>
              <a:buNone/>
              <a:defRPr sz="1067" b="0" i="1" u="none" strike="noStrike" cap="none">
                <a:solidFill>
                  <a:schemeClr val="dk1"/>
                </a:solidFill>
                <a:latin typeface="Times New Roman"/>
                <a:ea typeface="Times New Roman"/>
                <a:cs typeface="Times New Roman"/>
                <a:sym typeface="Times New Roma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40"/>
          <p:cNvSpPr txBox="1">
            <a:spLocks noGrp="1"/>
          </p:cNvSpPr>
          <p:nvPr>
            <p:ph type="ctrTitle"/>
          </p:nvPr>
        </p:nvSpPr>
        <p:spPr>
          <a:xfrm>
            <a:off x="609600" y="508949"/>
            <a:ext cx="10972800" cy="522715"/>
          </a:xfrm>
          <a:prstGeom prst="rect">
            <a:avLst/>
          </a:prstGeom>
          <a:noFill/>
          <a:ln>
            <a:noFill/>
          </a:ln>
        </p:spPr>
        <p:txBody>
          <a:bodyPr spcFirstLastPara="1" wrap="square" lIns="0" tIns="0" rIns="0" bIns="0" anchor="t" anchorCtr="0">
            <a:noAutofit/>
          </a:bodyPr>
          <a:lstStyle>
            <a:lvl1pPr marR="0" lvl="0" algn="l" rtl="0">
              <a:lnSpc>
                <a:spcPct val="95454"/>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47643563"/>
      </p:ext>
    </p:extLst>
  </p:cSld>
  <p:clrMapOvr>
    <a:masterClrMapping/>
  </p:clrMapOvr>
  <p:extLst>
    <p:ext uri="{DCECCB84-F9BA-43D5-87BE-67443E8EF086}">
      <p15:sldGuideLst xmlns:p15="http://schemas.microsoft.com/office/powerpoint/2012/main">
        <p15:guide id="1" pos="3840">
          <p15:clr>
            <a:srgbClr val="FBAE40"/>
          </p15:clr>
        </p15:guide>
        <p15:guide id="2" orient="horz" pos="1512">
          <p15:clr>
            <a:srgbClr val="FBAE40"/>
          </p15:clr>
        </p15:guide>
        <p15:guide id="3" pos="3720">
          <p15:clr>
            <a:srgbClr val="FBAE40"/>
          </p15:clr>
        </p15:guide>
        <p15:guide id="4" pos="39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4" name="Title 1">
            <a:extLst>
              <a:ext uri="{FF2B5EF4-FFF2-40B4-BE49-F238E27FC236}">
                <a16:creationId xmlns:a16="http://schemas.microsoft.com/office/drawing/2014/main" id="{B7C48445-195F-4C22-96D0-4BD9EBFF0885}"/>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a:t>
            </a:r>
          </a:p>
        </p:txBody>
      </p:sp>
    </p:spTree>
    <p:extLst>
      <p:ext uri="{BB962C8B-B14F-4D97-AF65-F5344CB8AC3E}">
        <p14:creationId xmlns:p14="http://schemas.microsoft.com/office/powerpoint/2010/main" val="3318815001"/>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5" pos="3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ullets (1-col)">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A18D671-1E95-415F-96BE-CB26F98D8DA3}"/>
              </a:ext>
            </a:extLst>
          </p:cNvPr>
          <p:cNvSpPr>
            <a:spLocks noGrp="1"/>
          </p:cNvSpPr>
          <p:nvPr>
            <p:ph idx="1" hasCustomPrompt="1"/>
          </p:nvPr>
        </p:nvSpPr>
        <p:spPr>
          <a:xfrm>
            <a:off x="613026" y="1792885"/>
            <a:ext cx="10969373" cy="4546065"/>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3" name="Title 1">
            <a:extLst>
              <a:ext uri="{FF2B5EF4-FFF2-40B4-BE49-F238E27FC236}">
                <a16:creationId xmlns:a16="http://schemas.microsoft.com/office/drawing/2014/main" id="{96DA098D-C727-4F42-85C9-58CD75541C23}"/>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(1-col)</a:t>
            </a:r>
          </a:p>
        </p:txBody>
      </p:sp>
    </p:spTree>
    <p:extLst>
      <p:ext uri="{BB962C8B-B14F-4D97-AF65-F5344CB8AC3E}">
        <p14:creationId xmlns:p14="http://schemas.microsoft.com/office/powerpoint/2010/main" val="3624809471"/>
      </p:ext>
    </p:extLst>
  </p:cSld>
  <p:clrMapOvr>
    <a:masterClrMapping/>
  </p:clrMapOvr>
  <p:extLst>
    <p:ext uri="{DCECCB84-F9BA-43D5-87BE-67443E8EF086}">
      <p15:sldGuideLst xmlns:p15="http://schemas.microsoft.com/office/powerpoint/2012/main">
        <p15:guide id="3" orient="horz" pos="15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33"/>
          <p:cNvSpPr txBox="1">
            <a:spLocks noGrp="1"/>
          </p:cNvSpPr>
          <p:nvPr>
            <p:ph type="body" idx="1"/>
          </p:nvPr>
        </p:nvSpPr>
        <p:spPr>
          <a:xfrm>
            <a:off x="0" y="0"/>
            <a:ext cx="3000000" cy="3000000"/>
          </a:xfrm>
          <a:prstGeom prst="rect">
            <a:avLst/>
          </a:prstGeom>
          <a:noFill/>
          <a:ln>
            <a:noFill/>
          </a:ln>
        </p:spPr>
        <p:txBody>
          <a:bodyPr spcFirstLastPara="1" wrap="square" lIns="0" tIns="0" rIns="0" bIns="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3"/>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33"/>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33"/>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ullets (2-col)">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6" name="Content Placeholder 2">
            <a:extLst>
              <a:ext uri="{FF2B5EF4-FFF2-40B4-BE49-F238E27FC236}">
                <a16:creationId xmlns:a16="http://schemas.microsoft.com/office/drawing/2014/main" id="{255B25B1-8519-4B37-8C98-068427860B53}"/>
              </a:ext>
            </a:extLst>
          </p:cNvPr>
          <p:cNvSpPr>
            <a:spLocks noGrp="1"/>
          </p:cNvSpPr>
          <p:nvPr>
            <p:ph idx="1" hasCustomPrompt="1"/>
          </p:nvPr>
        </p:nvSpPr>
        <p:spPr>
          <a:xfrm>
            <a:off x="613224" y="1796373"/>
            <a:ext cx="5280402" cy="4552102"/>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0F9829D9-B6E0-4F93-9CD6-C6B236D15E2C}"/>
              </a:ext>
            </a:extLst>
          </p:cNvPr>
          <p:cNvSpPr>
            <a:spLocks noGrp="1"/>
          </p:cNvSpPr>
          <p:nvPr>
            <p:ph idx="12" hasCustomPrompt="1"/>
          </p:nvPr>
        </p:nvSpPr>
        <p:spPr>
          <a:xfrm>
            <a:off x="6273634" y="1796373"/>
            <a:ext cx="5312389" cy="4552102"/>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276007E-80A5-47D7-AF2E-A3D40702A484}"/>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(2-col)</a:t>
            </a:r>
          </a:p>
        </p:txBody>
      </p:sp>
    </p:spTree>
    <p:extLst>
      <p:ext uri="{BB962C8B-B14F-4D97-AF65-F5344CB8AC3E}">
        <p14:creationId xmlns:p14="http://schemas.microsoft.com/office/powerpoint/2010/main" val="3568212491"/>
      </p:ext>
    </p:extLst>
  </p:cSld>
  <p:clrMapOvr>
    <a:masterClrMapping/>
  </p:clrMapOvr>
  <p:extLst>
    <p:ext uri="{DCECCB84-F9BA-43D5-87BE-67443E8EF086}">
      <p15:sldGuideLst xmlns:p15="http://schemas.microsoft.com/office/powerpoint/2012/main">
        <p15:guide id="1" orient="horz" pos="1128">
          <p15:clr>
            <a:srgbClr val="FBAE40"/>
          </p15:clr>
        </p15:guide>
        <p15:guide id="2" pos="3840">
          <p15:clr>
            <a:srgbClr val="FBAE40"/>
          </p15:clr>
        </p15:guide>
        <p15:guide id="3" orient="horz" pos="1512">
          <p15:clr>
            <a:srgbClr val="FBAE40"/>
          </p15:clr>
        </p15:guide>
        <p15:guide id="4" pos="3720">
          <p15:clr>
            <a:srgbClr val="FBAE40"/>
          </p15:clr>
        </p15:guide>
        <p15:guide id="6" pos="39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Bullets (1-col)">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A18D671-1E95-415F-96BE-CB26F98D8DA3}"/>
              </a:ext>
            </a:extLst>
          </p:cNvPr>
          <p:cNvSpPr>
            <a:spLocks noGrp="1"/>
          </p:cNvSpPr>
          <p:nvPr>
            <p:ph idx="1" hasCustomPrompt="1"/>
          </p:nvPr>
        </p:nvSpPr>
        <p:spPr>
          <a:xfrm>
            <a:off x="613026" y="1792885"/>
            <a:ext cx="10969373" cy="4546065"/>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3" name="Title 1">
            <a:extLst>
              <a:ext uri="{FF2B5EF4-FFF2-40B4-BE49-F238E27FC236}">
                <a16:creationId xmlns:a16="http://schemas.microsoft.com/office/drawing/2014/main" id="{96DA098D-C727-4F42-85C9-58CD75541C23}"/>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(1-col)</a:t>
            </a:r>
          </a:p>
        </p:txBody>
      </p:sp>
    </p:spTree>
    <p:extLst>
      <p:ext uri="{BB962C8B-B14F-4D97-AF65-F5344CB8AC3E}">
        <p14:creationId xmlns:p14="http://schemas.microsoft.com/office/powerpoint/2010/main" val="1178128152"/>
      </p:ext>
    </p:extLst>
  </p:cSld>
  <p:clrMapOvr>
    <a:masterClrMapping/>
  </p:clrMapOvr>
  <p:extLst>
    <p:ext uri="{DCECCB84-F9BA-43D5-87BE-67443E8EF086}">
      <p15:sldGuideLst xmlns:p15="http://schemas.microsoft.com/office/powerpoint/2012/main">
        <p15:guide id="3" orient="horz" pos="15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Bullets (2-col)">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6" name="Content Placeholder 2">
            <a:extLst>
              <a:ext uri="{FF2B5EF4-FFF2-40B4-BE49-F238E27FC236}">
                <a16:creationId xmlns:a16="http://schemas.microsoft.com/office/drawing/2014/main" id="{255B25B1-8519-4B37-8C98-068427860B53}"/>
              </a:ext>
            </a:extLst>
          </p:cNvPr>
          <p:cNvSpPr>
            <a:spLocks noGrp="1"/>
          </p:cNvSpPr>
          <p:nvPr>
            <p:ph idx="1" hasCustomPrompt="1"/>
          </p:nvPr>
        </p:nvSpPr>
        <p:spPr>
          <a:xfrm>
            <a:off x="613224" y="1796373"/>
            <a:ext cx="5280402" cy="4552102"/>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0F9829D9-B6E0-4F93-9CD6-C6B236D15E2C}"/>
              </a:ext>
            </a:extLst>
          </p:cNvPr>
          <p:cNvSpPr>
            <a:spLocks noGrp="1"/>
          </p:cNvSpPr>
          <p:nvPr>
            <p:ph idx="12" hasCustomPrompt="1"/>
          </p:nvPr>
        </p:nvSpPr>
        <p:spPr>
          <a:xfrm>
            <a:off x="6273634" y="1796373"/>
            <a:ext cx="5312389" cy="4552102"/>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276007E-80A5-47D7-AF2E-A3D40702A484}"/>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(2-col)</a:t>
            </a:r>
          </a:p>
        </p:txBody>
      </p:sp>
    </p:spTree>
    <p:extLst>
      <p:ext uri="{BB962C8B-B14F-4D97-AF65-F5344CB8AC3E}">
        <p14:creationId xmlns:p14="http://schemas.microsoft.com/office/powerpoint/2010/main" val="1564815287"/>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6" pos="39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BulletsL-ImageR (2-col)">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6" name="Content Placeholder 2">
            <a:extLst>
              <a:ext uri="{FF2B5EF4-FFF2-40B4-BE49-F238E27FC236}">
                <a16:creationId xmlns:a16="http://schemas.microsoft.com/office/drawing/2014/main" id="{255B25B1-8519-4B37-8C98-068427860B53}"/>
              </a:ext>
            </a:extLst>
          </p:cNvPr>
          <p:cNvSpPr>
            <a:spLocks noGrp="1"/>
          </p:cNvSpPr>
          <p:nvPr>
            <p:ph idx="1" hasCustomPrompt="1"/>
          </p:nvPr>
        </p:nvSpPr>
        <p:spPr>
          <a:xfrm>
            <a:off x="613224" y="1796373"/>
            <a:ext cx="5280402" cy="4552102"/>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276007E-80A5-47D7-AF2E-A3D40702A484}"/>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(2-col)</a:t>
            </a:r>
          </a:p>
        </p:txBody>
      </p:sp>
      <p:sp>
        <p:nvSpPr>
          <p:cNvPr id="3" name="Picture Placeholder 2">
            <a:extLst>
              <a:ext uri="{FF2B5EF4-FFF2-40B4-BE49-F238E27FC236}">
                <a16:creationId xmlns:a16="http://schemas.microsoft.com/office/drawing/2014/main" id="{83B186C5-5491-437A-BDFC-D7F639F823FE}"/>
              </a:ext>
            </a:extLst>
          </p:cNvPr>
          <p:cNvSpPr>
            <a:spLocks noGrp="1"/>
          </p:cNvSpPr>
          <p:nvPr>
            <p:ph type="pic" sz="quarter" idx="12" hasCustomPrompt="1"/>
          </p:nvPr>
        </p:nvSpPr>
        <p:spPr>
          <a:xfrm>
            <a:off x="6276438" y="1796373"/>
            <a:ext cx="5295900" cy="4575852"/>
          </a:xfrm>
          <a:prstGeom prst="rect">
            <a:avLst/>
          </a:prstGeom>
        </p:spPr>
        <p:txBody>
          <a:bodyPr/>
          <a:lstStyle>
            <a:lvl1pPr marL="0" indent="0">
              <a:buNone/>
              <a:defRPr sz="2800"/>
            </a:lvl1pPr>
          </a:lstStyle>
          <a:p>
            <a:r>
              <a:rPr lang="en-US"/>
              <a:t>Click to add Image</a:t>
            </a:r>
          </a:p>
        </p:txBody>
      </p:sp>
    </p:spTree>
    <p:extLst>
      <p:ext uri="{BB962C8B-B14F-4D97-AF65-F5344CB8AC3E}">
        <p14:creationId xmlns:p14="http://schemas.microsoft.com/office/powerpoint/2010/main" val="892568186"/>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6" pos="39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2-Lin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4" name="Title 1">
            <a:extLst>
              <a:ext uri="{FF2B5EF4-FFF2-40B4-BE49-F238E27FC236}">
                <a16:creationId xmlns:a16="http://schemas.microsoft.com/office/drawing/2014/main" id="{B7C48445-195F-4C22-96D0-4BD9EBFF0885}"/>
              </a:ext>
            </a:extLst>
          </p:cNvPr>
          <p:cNvSpPr>
            <a:spLocks noGrp="1"/>
          </p:cNvSpPr>
          <p:nvPr>
            <p:ph type="ctrTitle" hasCustomPrompt="1"/>
          </p:nvPr>
        </p:nvSpPr>
        <p:spPr>
          <a:xfrm>
            <a:off x="609600" y="1332066"/>
            <a:ext cx="10972800" cy="1068234"/>
          </a:xfrm>
          <a:prstGeom prst="rect">
            <a:avLst/>
          </a:prstGeom>
        </p:spPr>
        <p:txBody>
          <a:bodyPr lIns="0" tIns="0" rIns="0" bIns="0"/>
          <a:lstStyle>
            <a:lvl1pPr algn="l">
              <a:lnSpc>
                <a:spcPct val="90000"/>
              </a:lnSpc>
              <a:defRPr sz="4400" b="1"/>
            </a:lvl1pPr>
          </a:lstStyle>
          <a:p>
            <a:r>
              <a:rPr lang="en-US"/>
              <a:t>Click to edit slide title</a:t>
            </a:r>
            <a:br>
              <a:rPr lang="en-US"/>
            </a:br>
            <a:r>
              <a:rPr lang="en-US"/>
              <a:t>(2-Line)</a:t>
            </a:r>
          </a:p>
        </p:txBody>
      </p:sp>
    </p:spTree>
    <p:extLst>
      <p:ext uri="{BB962C8B-B14F-4D97-AF65-F5344CB8AC3E}">
        <p14:creationId xmlns:p14="http://schemas.microsoft.com/office/powerpoint/2010/main" val="1883628036"/>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5" pos="39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ullets (2-Line/1-col)">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A18D671-1E95-415F-96BE-CB26F98D8DA3}"/>
              </a:ext>
            </a:extLst>
          </p:cNvPr>
          <p:cNvSpPr>
            <a:spLocks noGrp="1"/>
          </p:cNvSpPr>
          <p:nvPr>
            <p:ph idx="1" hasCustomPrompt="1"/>
          </p:nvPr>
        </p:nvSpPr>
        <p:spPr>
          <a:xfrm>
            <a:off x="613026" y="2400300"/>
            <a:ext cx="10969373" cy="3962400"/>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3" name="Title 1">
            <a:extLst>
              <a:ext uri="{FF2B5EF4-FFF2-40B4-BE49-F238E27FC236}">
                <a16:creationId xmlns:a16="http://schemas.microsoft.com/office/drawing/2014/main" id="{96DA098D-C727-4F42-85C9-58CD75541C23}"/>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a:t>
            </a:r>
            <a:br>
              <a:rPr lang="en-US"/>
            </a:br>
            <a:r>
              <a:rPr lang="en-US"/>
              <a:t>(2-Line/1-col)</a:t>
            </a:r>
          </a:p>
        </p:txBody>
      </p:sp>
    </p:spTree>
    <p:extLst>
      <p:ext uri="{BB962C8B-B14F-4D97-AF65-F5344CB8AC3E}">
        <p14:creationId xmlns:p14="http://schemas.microsoft.com/office/powerpoint/2010/main" val="3362279007"/>
      </p:ext>
    </p:extLst>
  </p:cSld>
  <p:clrMapOvr>
    <a:masterClrMapping/>
  </p:clrMapOvr>
  <p:extLst>
    <p:ext uri="{DCECCB84-F9BA-43D5-87BE-67443E8EF086}">
      <p15:sldGuideLst xmlns:p15="http://schemas.microsoft.com/office/powerpoint/2012/main">
        <p15:guide id="3" orient="horz" pos="1512">
          <p15:clr>
            <a:srgbClr val="FBAE40"/>
          </p15:clr>
        </p15:guide>
        <p15:guide id="4" orient="horz" pos="16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Bullets (2-Line/2-col)">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6" name="Content Placeholder 2">
            <a:extLst>
              <a:ext uri="{FF2B5EF4-FFF2-40B4-BE49-F238E27FC236}">
                <a16:creationId xmlns:a16="http://schemas.microsoft.com/office/drawing/2014/main" id="{255B25B1-8519-4B37-8C98-068427860B53}"/>
              </a:ext>
            </a:extLst>
          </p:cNvPr>
          <p:cNvSpPr>
            <a:spLocks noGrp="1"/>
          </p:cNvSpPr>
          <p:nvPr>
            <p:ph idx="1" hasCustomPrompt="1"/>
          </p:nvPr>
        </p:nvSpPr>
        <p:spPr>
          <a:xfrm>
            <a:off x="613224" y="2400300"/>
            <a:ext cx="5280402" cy="3938650"/>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0F9829D9-B6E0-4F93-9CD6-C6B236D15E2C}"/>
              </a:ext>
            </a:extLst>
          </p:cNvPr>
          <p:cNvSpPr>
            <a:spLocks noGrp="1"/>
          </p:cNvSpPr>
          <p:nvPr>
            <p:ph idx="12" hasCustomPrompt="1"/>
          </p:nvPr>
        </p:nvSpPr>
        <p:spPr>
          <a:xfrm>
            <a:off x="6273634" y="2400300"/>
            <a:ext cx="5312389" cy="3938650"/>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276007E-80A5-47D7-AF2E-A3D40702A484}"/>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a:t>
            </a:r>
            <a:br>
              <a:rPr lang="en-US"/>
            </a:br>
            <a:r>
              <a:rPr lang="en-US"/>
              <a:t>(2-Line/2-col)</a:t>
            </a:r>
          </a:p>
        </p:txBody>
      </p:sp>
    </p:spTree>
    <p:extLst>
      <p:ext uri="{BB962C8B-B14F-4D97-AF65-F5344CB8AC3E}">
        <p14:creationId xmlns:p14="http://schemas.microsoft.com/office/powerpoint/2010/main" val="2356099973"/>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6" pos="39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line), BulletsL-ImageR (2-col)">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2" y="6484023"/>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6" name="Content Placeholder 2">
            <a:extLst>
              <a:ext uri="{FF2B5EF4-FFF2-40B4-BE49-F238E27FC236}">
                <a16:creationId xmlns:a16="http://schemas.microsoft.com/office/drawing/2014/main" id="{255B25B1-8519-4B37-8C98-068427860B53}"/>
              </a:ext>
            </a:extLst>
          </p:cNvPr>
          <p:cNvSpPr>
            <a:spLocks noGrp="1"/>
          </p:cNvSpPr>
          <p:nvPr>
            <p:ph idx="1" hasCustomPrompt="1"/>
          </p:nvPr>
        </p:nvSpPr>
        <p:spPr>
          <a:xfrm>
            <a:off x="613224" y="2404674"/>
            <a:ext cx="5280402" cy="3934275"/>
          </a:xfrm>
          <a:prstGeom prst="rect">
            <a:avLst/>
          </a:prstGeom>
        </p:spPr>
        <p:txBody>
          <a:bodyPr lIns="0" tIns="274320" rIns="0" bIns="0"/>
          <a:lstStyle>
            <a:lvl1pPr marL="300559" indent="-300559">
              <a:lnSpc>
                <a:spcPct val="90000"/>
              </a:lnSpc>
              <a:spcBef>
                <a:spcPts val="1333"/>
              </a:spcBef>
              <a:spcAft>
                <a:spcPts val="0"/>
              </a:spcAft>
              <a:buClr>
                <a:schemeClr val="accent2"/>
              </a:buClr>
              <a:buSzPct val="110000"/>
              <a:buFont typeface="Wingdings" charset="2"/>
              <a:buChar char="§"/>
              <a:defRPr sz="3200" baseline="0"/>
            </a:lvl1pPr>
            <a:lvl2pPr marL="685800" indent="-346075">
              <a:lnSpc>
                <a:spcPct val="90000"/>
              </a:lnSpc>
              <a:spcBef>
                <a:spcPts val="800"/>
              </a:spcBef>
              <a:spcAft>
                <a:spcPts val="0"/>
              </a:spcAft>
              <a:buSzPct val="80000"/>
              <a:buFont typeface="Calibri" panose="020F0502020204030204" pitchFamily="34" charset="0"/>
              <a:buChar char="—"/>
              <a:tabLst/>
              <a:defRPr sz="2800"/>
            </a:lvl2pPr>
            <a:lvl3pPr marL="914400" indent="-168275">
              <a:lnSpc>
                <a:spcPct val="90000"/>
              </a:lnSpc>
              <a:spcBef>
                <a:spcPts val="600"/>
              </a:spcBef>
              <a:buSzPct val="80000"/>
              <a:buFont typeface="System Font Regular"/>
              <a:buChar char="-"/>
              <a:tabLst/>
              <a:defRPr sz="2500" baseline="0"/>
            </a:lvl3pPr>
          </a:lstStyle>
          <a:p>
            <a:pPr lvl="0"/>
            <a:r>
              <a:rPr lang="en-US"/>
              <a:t>Click to edit bullet text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276007E-80A5-47D7-AF2E-A3D40702A484}"/>
              </a:ext>
            </a:extLst>
          </p:cNvPr>
          <p:cNvSpPr>
            <a:spLocks noGrp="1"/>
          </p:cNvSpPr>
          <p:nvPr>
            <p:ph type="ctrTitle" hasCustomPrompt="1"/>
          </p:nvPr>
        </p:nvSpPr>
        <p:spPr>
          <a:xfrm>
            <a:off x="609600" y="1332066"/>
            <a:ext cx="10972800" cy="522715"/>
          </a:xfrm>
          <a:prstGeom prst="rect">
            <a:avLst/>
          </a:prstGeom>
        </p:spPr>
        <p:txBody>
          <a:bodyPr lIns="0" tIns="0" rIns="0" bIns="0"/>
          <a:lstStyle>
            <a:lvl1pPr algn="l">
              <a:lnSpc>
                <a:spcPct val="90000"/>
              </a:lnSpc>
              <a:defRPr sz="4400" b="1"/>
            </a:lvl1pPr>
          </a:lstStyle>
          <a:p>
            <a:r>
              <a:rPr lang="en-US"/>
              <a:t>Click to edit slide title </a:t>
            </a:r>
            <a:br>
              <a:rPr lang="en-US"/>
            </a:br>
            <a:r>
              <a:rPr lang="en-US"/>
              <a:t>(2-Line/2-col)</a:t>
            </a:r>
          </a:p>
        </p:txBody>
      </p:sp>
      <p:sp>
        <p:nvSpPr>
          <p:cNvPr id="3" name="Picture Placeholder 2">
            <a:extLst>
              <a:ext uri="{FF2B5EF4-FFF2-40B4-BE49-F238E27FC236}">
                <a16:creationId xmlns:a16="http://schemas.microsoft.com/office/drawing/2014/main" id="{83B186C5-5491-437A-BDFC-D7F639F823FE}"/>
              </a:ext>
            </a:extLst>
          </p:cNvPr>
          <p:cNvSpPr>
            <a:spLocks noGrp="1"/>
          </p:cNvSpPr>
          <p:nvPr>
            <p:ph type="pic" sz="quarter" idx="12" hasCustomPrompt="1"/>
          </p:nvPr>
        </p:nvSpPr>
        <p:spPr>
          <a:xfrm>
            <a:off x="6276438" y="2404674"/>
            <a:ext cx="5295900" cy="3958025"/>
          </a:xfrm>
          <a:prstGeom prst="rect">
            <a:avLst/>
          </a:prstGeom>
        </p:spPr>
        <p:txBody>
          <a:bodyPr/>
          <a:lstStyle>
            <a:lvl1pPr marL="0" indent="0">
              <a:buNone/>
              <a:defRPr sz="2800"/>
            </a:lvl1pPr>
          </a:lstStyle>
          <a:p>
            <a:r>
              <a:rPr lang="en-US"/>
              <a:t>Click to add Image</a:t>
            </a:r>
          </a:p>
        </p:txBody>
      </p:sp>
    </p:spTree>
    <p:extLst>
      <p:ext uri="{BB962C8B-B14F-4D97-AF65-F5344CB8AC3E}">
        <p14:creationId xmlns:p14="http://schemas.microsoft.com/office/powerpoint/2010/main" val="2224894908"/>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6" pos="39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w/Ba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507882"/>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Slide w/Banner">
    <p:spTree>
      <p:nvGrpSpPr>
        <p:cNvPr id="1" name=""/>
        <p:cNvGrpSpPr/>
        <p:nvPr/>
      </p:nvGrpSpPr>
      <p:grpSpPr>
        <a:xfrm>
          <a:off x="0" y="0"/>
          <a:ext cx="0" cy="0"/>
          <a:chOff x="0" y="0"/>
          <a:chExt cx="0" cy="0"/>
        </a:xfrm>
      </p:grpSpPr>
      <p:pic>
        <p:nvPicPr>
          <p:cNvPr id="5" name="iStockPhoto_ThankYou_161007.jpg" descr="/Users/awan/Documents/EVENTS/EFE/EFE16_London/PPTs/Images/iStockPhoto_ThankYou_161007.jpg">
            <a:extLst>
              <a:ext uri="{FF2B5EF4-FFF2-40B4-BE49-F238E27FC236}">
                <a16:creationId xmlns:a16="http://schemas.microsoft.com/office/drawing/2014/main" id="{38383277-EE7D-4C20-9226-789430101AD6}"/>
              </a:ext>
            </a:extLst>
          </p:cNvPr>
          <p:cNvPicPr>
            <a:picLocks noChangeAspect="1"/>
          </p:cNvPicPr>
          <p:nvPr userDrawn="1"/>
        </p:nvPicPr>
        <p:blipFill rotWithShape="1">
          <a:blip r:embed="rId2" r:link="rId3">
            <a:extLst>
              <a:ext uri="{28A0092B-C50C-407E-A947-70E740481C1C}">
                <a14:useLocalDpi xmlns:a14="http://schemas.microsoft.com/office/drawing/2010/main" val="0"/>
              </a:ext>
            </a:extLst>
          </a:blip>
          <a:srcRect l="4700" t="6163" r="3903" b="8504"/>
          <a:stretch>
            <a:fillRect/>
          </a:stretch>
        </p:blipFill>
        <p:spPr>
          <a:xfrm>
            <a:off x="2819643" y="1567856"/>
            <a:ext cx="6575061" cy="4301681"/>
          </a:xfrm>
          <a:prstGeom prst="rect">
            <a:avLst/>
          </a:prstGeom>
        </p:spPr>
      </p:pic>
    </p:spTree>
    <p:extLst>
      <p:ext uri="{BB962C8B-B14F-4D97-AF65-F5344CB8AC3E}">
        <p14:creationId xmlns:p14="http://schemas.microsoft.com/office/powerpoint/2010/main" val="1754116106"/>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92668" y="700703"/>
            <a:ext cx="11006667" cy="492443"/>
          </a:xfrm>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198719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ingle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974C07-73C1-A243-BD19-6E93AA85937B}"/>
              </a:ext>
            </a:extLst>
          </p:cNvPr>
          <p:cNvSpPr>
            <a:spLocks noGrp="1"/>
          </p:cNvSpPr>
          <p:nvPr>
            <p:ph type="ctrTitle" hasCustomPrompt="1"/>
          </p:nvPr>
        </p:nvSpPr>
        <p:spPr>
          <a:xfrm>
            <a:off x="0" y="2568283"/>
            <a:ext cx="12192000" cy="1324844"/>
          </a:xfrm>
          <a:prstGeom prst="rect">
            <a:avLst/>
          </a:prstGeom>
        </p:spPr>
        <p:txBody>
          <a:bodyPr lIns="457200" tIns="137160" rIns="457200" bIns="0"/>
          <a:lstStyle>
            <a:lvl1pPr algn="l">
              <a:lnSpc>
                <a:spcPct val="100000"/>
              </a:lnSpc>
              <a:defRPr sz="4267" b="1" baseline="0">
                <a:latin typeface="+mn-lt"/>
              </a:defRPr>
            </a:lvl1pPr>
          </a:lstStyle>
          <a:p>
            <a:r>
              <a:rPr lang="en-US"/>
              <a:t>Insert Title with Initial Caps Insert Title with Initial Caps Insert Title with Initial Caps</a:t>
            </a:r>
          </a:p>
        </p:txBody>
      </p:sp>
      <p:sp>
        <p:nvSpPr>
          <p:cNvPr id="11" name="Content Placeholder 2">
            <a:extLst>
              <a:ext uri="{FF2B5EF4-FFF2-40B4-BE49-F238E27FC236}">
                <a16:creationId xmlns:a16="http://schemas.microsoft.com/office/drawing/2014/main" id="{9FAE3C8C-4645-B046-A1A4-0D2E5CAAED87}"/>
              </a:ext>
            </a:extLst>
          </p:cNvPr>
          <p:cNvSpPr>
            <a:spLocks noGrp="1"/>
          </p:cNvSpPr>
          <p:nvPr>
            <p:ph idx="1" hasCustomPrompt="1"/>
          </p:nvPr>
        </p:nvSpPr>
        <p:spPr>
          <a:xfrm>
            <a:off x="113415" y="4726393"/>
            <a:ext cx="12192000" cy="1570735"/>
          </a:xfrm>
          <a:prstGeom prst="rect">
            <a:avLst/>
          </a:prstGeom>
        </p:spPr>
        <p:txBody>
          <a:bodyPr lIns="640080" tIns="91440" rIns="0" bIns="0"/>
          <a:lstStyle>
            <a:lvl1pPr marL="304792" marR="0" indent="-304792" algn="l" defTabSz="609585" rtl="0" eaLnBrk="1" fontAlgn="auto" latinLnBrk="0" hangingPunct="1">
              <a:lnSpc>
                <a:spcPct val="100000"/>
              </a:lnSpc>
              <a:spcBef>
                <a:spcPts val="800"/>
              </a:spcBef>
              <a:spcAft>
                <a:spcPts val="0"/>
              </a:spcAft>
              <a:buClr>
                <a:srgbClr val="EE2E24"/>
              </a:buClr>
              <a:buSzPct val="90000"/>
              <a:buFont typeface="Wingdings" pitchFamily="2" charset="2"/>
              <a:buChar char="§"/>
              <a:tabLst/>
              <a:defRPr sz="2667"/>
            </a:lvl1pPr>
            <a:lvl2pPr marL="611702" indent="-311143">
              <a:buSzPct val="85000"/>
              <a:defRPr sz="3200"/>
            </a:lvl2pPr>
          </a:lstStyle>
          <a:p>
            <a:pPr lvl="0"/>
            <a:r>
              <a:rPr lang="en-US"/>
              <a:t>Name (bold), Title, Company</a:t>
            </a:r>
          </a:p>
        </p:txBody>
      </p:sp>
      <p:sp>
        <p:nvSpPr>
          <p:cNvPr id="12" name="Text Placeholder 5">
            <a:extLst>
              <a:ext uri="{FF2B5EF4-FFF2-40B4-BE49-F238E27FC236}">
                <a16:creationId xmlns:a16="http://schemas.microsoft.com/office/drawing/2014/main" id="{E706120F-B99E-1442-9500-A6BAA767D9DD}"/>
              </a:ext>
            </a:extLst>
          </p:cNvPr>
          <p:cNvSpPr>
            <a:spLocks noGrp="1"/>
          </p:cNvSpPr>
          <p:nvPr>
            <p:ph type="body" sz="quarter" idx="15" hasCustomPrompt="1"/>
          </p:nvPr>
        </p:nvSpPr>
        <p:spPr>
          <a:xfrm>
            <a:off x="0" y="3921522"/>
            <a:ext cx="12192000" cy="785364"/>
          </a:xfrm>
          <a:prstGeom prst="rect">
            <a:avLst/>
          </a:prstGeom>
        </p:spPr>
        <p:txBody>
          <a:bodyPr wrap="square" lIns="457200" tIns="320040" rIns="0" bIns="0"/>
          <a:lstStyle>
            <a:lvl1pPr marL="0" indent="0">
              <a:buFontTx/>
              <a:buNone/>
              <a:defRPr sz="2667" i="1"/>
            </a:lvl1pPr>
          </a:lstStyle>
          <a:p>
            <a:pPr lvl="0"/>
            <a:r>
              <a:rPr lang="en-US"/>
              <a:t>Speaker: (20pt Calibri italic, with colon)</a:t>
            </a:r>
          </a:p>
        </p:txBody>
      </p:sp>
      <p:sp>
        <p:nvSpPr>
          <p:cNvPr id="14" name="Content Placeholder 3">
            <a:extLst>
              <a:ext uri="{FF2B5EF4-FFF2-40B4-BE49-F238E27FC236}">
                <a16:creationId xmlns:a16="http://schemas.microsoft.com/office/drawing/2014/main" id="{D791B86D-AC80-654F-B644-A99AE9421B3D}"/>
              </a:ext>
            </a:extLst>
          </p:cNvPr>
          <p:cNvSpPr>
            <a:spLocks noGrp="1"/>
          </p:cNvSpPr>
          <p:nvPr>
            <p:ph sz="quarter" idx="19" hasCustomPrompt="1"/>
          </p:nvPr>
        </p:nvSpPr>
        <p:spPr>
          <a:xfrm>
            <a:off x="6375257" y="6389544"/>
            <a:ext cx="5816744" cy="468456"/>
          </a:xfrm>
          <a:prstGeom prst="rect">
            <a:avLst/>
          </a:prstGeom>
        </p:spPr>
        <p:txBody>
          <a:bodyPr lIns="0" tIns="0" rIns="457200" bIns="182880" anchor="b" anchorCtr="0"/>
          <a:lstStyle>
            <a:lvl1pPr marL="0" indent="0" algn="r">
              <a:buFontTx/>
              <a:buNone/>
              <a:defRPr sz="1600" b="1"/>
            </a:lvl1pPr>
            <a:lvl2pPr marL="609585" indent="0">
              <a:buFontTx/>
              <a:buNone/>
              <a:defRPr sz="1600" b="1"/>
            </a:lvl2pPr>
            <a:lvl3pPr marL="1219170" indent="0">
              <a:buFontTx/>
              <a:buNone/>
              <a:defRPr sz="1600" b="1"/>
            </a:lvl3pPr>
            <a:lvl4pPr marL="1828754" indent="0">
              <a:buFontTx/>
              <a:buNone/>
              <a:defRPr sz="1600" b="1"/>
            </a:lvl4pPr>
            <a:lvl5pPr marL="2438339" indent="0">
              <a:buFontTx/>
              <a:buNone/>
              <a:defRPr sz="1600" b="1"/>
            </a:lvl5pPr>
          </a:lstStyle>
          <a:p>
            <a:pPr lvl="0"/>
            <a:r>
              <a:rPr lang="en-US"/>
              <a:t>Presentation Date (Month, Day, Year) – 12pt Calibri Bold</a:t>
            </a:r>
          </a:p>
        </p:txBody>
      </p:sp>
      <p:sp>
        <p:nvSpPr>
          <p:cNvPr id="6" name="Content Placeholder 6">
            <a:extLst>
              <a:ext uri="{FF2B5EF4-FFF2-40B4-BE49-F238E27FC236}">
                <a16:creationId xmlns:a16="http://schemas.microsoft.com/office/drawing/2014/main" id="{10860158-60A1-A744-B650-A356AFF9B1F9}"/>
              </a:ext>
            </a:extLst>
          </p:cNvPr>
          <p:cNvSpPr>
            <a:spLocks noGrp="1"/>
          </p:cNvSpPr>
          <p:nvPr>
            <p:ph sz="quarter" idx="17" hasCustomPrompt="1"/>
          </p:nvPr>
        </p:nvSpPr>
        <p:spPr>
          <a:xfrm>
            <a:off x="9091939" y="5425742"/>
            <a:ext cx="1320800" cy="300087"/>
          </a:xfrm>
          <a:prstGeom prst="rect">
            <a:avLst/>
          </a:prstGeom>
        </p:spPr>
        <p:txBody>
          <a:bodyPr lIns="0" tIns="0" rIns="0" bIns="45720" anchor="b" anchorCtr="0"/>
          <a:lstStyle>
            <a:lvl1pPr marL="0" indent="0">
              <a:buFontTx/>
              <a:buNone/>
              <a:defRPr sz="1600" i="1"/>
            </a:lvl1pPr>
          </a:lstStyle>
          <a:p>
            <a:pPr lvl="0"/>
            <a:r>
              <a:rPr lang="en-US"/>
              <a:t>Sponsored by:</a:t>
            </a:r>
          </a:p>
        </p:txBody>
      </p:sp>
      <p:sp>
        <p:nvSpPr>
          <p:cNvPr id="7" name="Picture Placeholder 13">
            <a:extLst>
              <a:ext uri="{FF2B5EF4-FFF2-40B4-BE49-F238E27FC236}">
                <a16:creationId xmlns:a16="http://schemas.microsoft.com/office/drawing/2014/main" id="{744120DE-864B-4E43-92A4-0A5BAED74662}"/>
              </a:ext>
            </a:extLst>
          </p:cNvPr>
          <p:cNvSpPr>
            <a:spLocks noGrp="1"/>
          </p:cNvSpPr>
          <p:nvPr>
            <p:ph type="pic" sz="quarter" idx="18" hasCustomPrompt="1"/>
          </p:nvPr>
        </p:nvSpPr>
        <p:spPr>
          <a:xfrm>
            <a:off x="9108872" y="5745335"/>
            <a:ext cx="2438400" cy="609600"/>
          </a:xfrm>
          <a:prstGeom prst="rect">
            <a:avLst/>
          </a:prstGeom>
        </p:spPr>
        <p:txBody>
          <a:bodyPr lIns="0" tIns="0" rIns="0" bIns="0"/>
          <a:lstStyle>
            <a:lvl1pPr marL="0" indent="0">
              <a:lnSpc>
                <a:spcPts val="1600"/>
              </a:lnSpc>
              <a:spcBef>
                <a:spcPts val="0"/>
              </a:spcBef>
              <a:buFontTx/>
              <a:buNone/>
              <a:defRPr sz="1467"/>
            </a:lvl1pPr>
          </a:lstStyle>
          <a:p>
            <a:r>
              <a:rPr lang="en-US"/>
              <a:t>Insert sponsor logo</a:t>
            </a:r>
          </a:p>
        </p:txBody>
      </p:sp>
    </p:spTree>
    <p:extLst>
      <p:ext uri="{BB962C8B-B14F-4D97-AF65-F5344CB8AC3E}">
        <p14:creationId xmlns:p14="http://schemas.microsoft.com/office/powerpoint/2010/main" val="3393626325"/>
      </p:ext>
    </p:extLst>
  </p:cSld>
  <p:clrMapOvr>
    <a:masterClrMapping/>
  </p:clrMapOvr>
  <p:extLst>
    <p:ext uri="{DCECCB84-F9BA-43D5-87BE-67443E8EF086}">
      <p15:sldGuideLst xmlns:p15="http://schemas.microsoft.com/office/powerpoint/2012/main">
        <p15:guide id="1" orient="horz" pos="310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Tree>
    <p:extLst>
      <p:ext uri="{BB962C8B-B14F-4D97-AF65-F5344CB8AC3E}">
        <p14:creationId xmlns:p14="http://schemas.microsoft.com/office/powerpoint/2010/main" val="2816668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712086"/>
            <a:ext cx="10058400" cy="457199"/>
          </a:xfrm>
          <a:prstGeom prst="rect">
            <a:avLst/>
          </a:prstGeom>
        </p:spPr>
        <p:txBody>
          <a:bodyPr vert="horz" lIns="274320" tIns="0" bIns="0"/>
          <a:lstStyle>
            <a:lvl1pPr marL="0" indent="0">
              <a:buNone/>
              <a:defRPr sz="1800" b="1" baseline="0"/>
            </a:lvl1pPr>
          </a:lstStyle>
          <a:p>
            <a:pPr lvl="0"/>
            <a:r>
              <a:rPr lang="en-US"/>
              <a:t>Title goes here</a:t>
            </a:r>
          </a:p>
        </p:txBody>
      </p:sp>
      <p:sp>
        <p:nvSpPr>
          <p:cNvPr id="8" name="Slide Number Placeholder 4"/>
          <p:cNvSpPr>
            <a:spLocks noGrp="1"/>
          </p:cNvSpPr>
          <p:nvPr>
            <p:ph type="sldNum" sz="quarter" idx="4"/>
          </p:nvPr>
        </p:nvSpPr>
        <p:spPr>
          <a:xfrm>
            <a:off x="9347200" y="6645276"/>
            <a:ext cx="2844800" cy="212725"/>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sp>
        <p:nvSpPr>
          <p:cNvPr id="16" name="Text Placeholder 15"/>
          <p:cNvSpPr>
            <a:spLocks noGrp="1"/>
          </p:cNvSpPr>
          <p:nvPr>
            <p:ph type="body" sz="quarter" idx="15" hasCustomPrompt="1"/>
          </p:nvPr>
        </p:nvSpPr>
        <p:spPr>
          <a:xfrm>
            <a:off x="0" y="1189447"/>
            <a:ext cx="8229600" cy="304800"/>
          </a:xfrm>
          <a:prstGeom prst="rect">
            <a:avLst/>
          </a:prstGeom>
        </p:spPr>
        <p:txBody>
          <a:bodyPr vert="horz" lIns="274320"/>
          <a:lstStyle>
            <a:lvl1pPr marL="0" indent="0">
              <a:buNone/>
              <a:defRPr sz="1400" b="1"/>
            </a:lvl1pPr>
            <a:lvl2pPr>
              <a:defRPr sz="1200" b="0"/>
            </a:lvl2pPr>
          </a:lstStyle>
          <a:p>
            <a:pPr lvl="0"/>
            <a:r>
              <a:rPr lang="en-US"/>
              <a:t>Key Findings:</a:t>
            </a:r>
          </a:p>
        </p:txBody>
      </p:sp>
      <p:sp>
        <p:nvSpPr>
          <p:cNvPr id="18" name="Text Placeholder 17"/>
          <p:cNvSpPr>
            <a:spLocks noGrp="1"/>
          </p:cNvSpPr>
          <p:nvPr>
            <p:ph type="body" sz="quarter" idx="16" hasCustomPrompt="1"/>
          </p:nvPr>
        </p:nvSpPr>
        <p:spPr>
          <a:xfrm>
            <a:off x="0" y="1835842"/>
            <a:ext cx="8229600" cy="4545717"/>
          </a:xfrm>
          <a:prstGeom prst="rect">
            <a:avLst/>
          </a:prstGeom>
        </p:spPr>
        <p:txBody>
          <a:bodyPr vert="horz" lIns="274320" tIns="0"/>
          <a:lstStyle>
            <a:lvl1pPr marL="406390" indent="-177796">
              <a:lnSpc>
                <a:spcPct val="100000"/>
              </a:lnSpc>
              <a:spcBef>
                <a:spcPts val="0"/>
              </a:spcBef>
              <a:spcAft>
                <a:spcPts val="600"/>
              </a:spcAft>
              <a:buFont typeface="Arial"/>
              <a:buChar char="•"/>
              <a:tabLst/>
              <a:defRPr sz="1200"/>
            </a:lvl1pPr>
            <a:lvl2pPr marL="863578" indent="-228594">
              <a:tabLst/>
              <a:defRPr sz="1200"/>
            </a:lvl2pPr>
            <a:lvl3pPr marL="1320767" indent="-228594">
              <a:tabLst/>
              <a:defRPr sz="1200"/>
            </a:lvl3pPr>
            <a:lvl4pPr>
              <a:defRPr sz="1200"/>
            </a:lvl4pPr>
            <a:lvl5pPr>
              <a:defRPr sz="1200"/>
            </a:lvl5pPr>
          </a:lstStyle>
          <a:p>
            <a:pPr lvl="0">
              <a:lnSpc>
                <a:spcPct val="100000"/>
              </a:lnSpc>
              <a:spcBef>
                <a:spcPts val="0"/>
              </a:spcBef>
              <a:spcAft>
                <a:spcPts val="600"/>
              </a:spcAft>
            </a:pPr>
            <a:r>
              <a:rPr lang="en-GB" sz="12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600"/>
              </a:spcAft>
            </a:pPr>
            <a:r>
              <a:rPr lang="en-GB" sz="12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1200" err="1"/>
              <a:t>pharma</a:t>
            </a:r>
            <a:r>
              <a:rPr lang="en-GB" sz="1200"/>
              <a:t>/biotech industries; buyers from large companies of 10,000+ employees; buyers of industrial/logistics and information technology skills; and multinational buyers.</a:t>
            </a:r>
          </a:p>
          <a:p>
            <a:pPr lvl="1">
              <a:lnSpc>
                <a:spcPct val="100000"/>
              </a:lnSpc>
              <a:spcBef>
                <a:spcPts val="0"/>
              </a:spcBef>
              <a:spcAft>
                <a:spcPts val="600"/>
              </a:spcAft>
            </a:pPr>
            <a:r>
              <a:rPr lang="en-GB" sz="1200"/>
              <a:t>Bullets Level 2</a:t>
            </a:r>
            <a:br>
              <a:rPr lang="en-GB" sz="1200"/>
            </a:br>
            <a:r>
              <a:rPr lang="en-GB" sz="1200"/>
              <a:t>Bullets should always have a hanging indent</a:t>
            </a:r>
          </a:p>
          <a:p>
            <a:pPr lvl="2">
              <a:lnSpc>
                <a:spcPct val="100000"/>
              </a:lnSpc>
              <a:spcBef>
                <a:spcPts val="0"/>
              </a:spcBef>
              <a:spcAft>
                <a:spcPts val="600"/>
              </a:spcAft>
            </a:pPr>
            <a:r>
              <a:rPr lang="en-GB" sz="1200"/>
              <a:t>Bullets Level 3</a:t>
            </a:r>
            <a:br>
              <a:rPr lang="en-GB" sz="1200"/>
            </a:br>
            <a:r>
              <a:rPr lang="en-GB" sz="1200"/>
              <a:t>Bullets should always have a hanging indent</a:t>
            </a:r>
            <a:endParaRPr lang="en-US" sz="1200"/>
          </a:p>
          <a:p>
            <a:pPr lvl="0">
              <a:lnSpc>
                <a:spcPct val="100000"/>
              </a:lnSpc>
              <a:spcBef>
                <a:spcPts val="0"/>
              </a:spcBef>
              <a:spcAft>
                <a:spcPts val="600"/>
              </a:spcAft>
            </a:pPr>
            <a:endParaRPr lang="en-US" sz="1200"/>
          </a:p>
        </p:txBody>
      </p:sp>
      <p:sp>
        <p:nvSpPr>
          <p:cNvPr id="20" name="Text Placeholder 19"/>
          <p:cNvSpPr>
            <a:spLocks noGrp="1"/>
          </p:cNvSpPr>
          <p:nvPr>
            <p:ph type="body" sz="quarter" idx="17" hasCustomPrompt="1"/>
          </p:nvPr>
        </p:nvSpPr>
        <p:spPr>
          <a:xfrm>
            <a:off x="8534400" y="1454840"/>
            <a:ext cx="3251200" cy="4876800"/>
          </a:xfrm>
          <a:prstGeom prst="rect">
            <a:avLst/>
          </a:prstGeom>
        </p:spPr>
        <p:txBody>
          <a:bodyPr vert="horz"/>
          <a:lstStyle>
            <a:lvl1pPr marL="0" indent="0">
              <a:buNone/>
              <a:defRPr sz="1200" i="1" baseline="0">
                <a:solidFill>
                  <a:schemeClr val="bg1">
                    <a:lumMod val="65000"/>
                  </a:schemeClr>
                </a:solidFill>
                <a:latin typeface="Georgia"/>
                <a:cs typeface="Georgia"/>
              </a:defRPr>
            </a:lvl1pPr>
            <a:lvl2pPr>
              <a:defRPr sz="1200" i="1">
                <a:solidFill>
                  <a:schemeClr val="bg1">
                    <a:lumMod val="65000"/>
                  </a:schemeClr>
                </a:solidFill>
                <a:latin typeface="Georgia"/>
                <a:cs typeface="Georgia"/>
              </a:defRPr>
            </a:lvl2pPr>
            <a:lvl3pPr>
              <a:defRPr sz="1200" i="1">
                <a:solidFill>
                  <a:schemeClr val="bg1">
                    <a:lumMod val="65000"/>
                  </a:schemeClr>
                </a:solidFill>
                <a:latin typeface="Georgia"/>
                <a:cs typeface="Georgia"/>
              </a:defRPr>
            </a:lvl3pPr>
            <a:lvl4pPr>
              <a:defRPr sz="1200" i="1">
                <a:solidFill>
                  <a:schemeClr val="bg1">
                    <a:lumMod val="65000"/>
                  </a:schemeClr>
                </a:solidFill>
                <a:latin typeface="Georgia"/>
                <a:cs typeface="Georgia"/>
              </a:defRPr>
            </a:lvl4pPr>
            <a:lvl5pPr>
              <a:defRPr sz="1200" i="1">
                <a:solidFill>
                  <a:schemeClr val="bg1">
                    <a:lumMod val="65000"/>
                  </a:schemeClr>
                </a:solidFill>
                <a:latin typeface="Georgia"/>
                <a:cs typeface="Georgia"/>
              </a:defRPr>
            </a:lvl5pPr>
          </a:lstStyle>
          <a:p>
            <a:r>
              <a:rPr lang="en-US" sz="1200" i="1">
                <a:solidFill>
                  <a:schemeClr val="bg1">
                    <a:lumMod val="65000"/>
                  </a:schemeClr>
                </a:solidFill>
                <a:latin typeface="Georgia"/>
                <a:cs typeface="Georgia"/>
              </a:rPr>
              <a:t>Results are based on findings of our 2009 </a:t>
            </a:r>
            <a:r>
              <a:rPr lang="en-US" sz="1200" i="1" err="1">
                <a:solidFill>
                  <a:schemeClr val="bg1">
                    <a:lumMod val="65000"/>
                  </a:schemeClr>
                </a:solidFill>
                <a:latin typeface="Georgia"/>
                <a:cs typeface="Georgia"/>
              </a:rPr>
              <a:t>Cotntingent</a:t>
            </a:r>
            <a:r>
              <a:rPr lang="en-US" sz="1200" i="1">
                <a:solidFill>
                  <a:schemeClr val="bg1">
                    <a:lumMod val="65000"/>
                  </a:schemeClr>
                </a:solidFill>
                <a:latin typeface="Georgia"/>
                <a:cs typeface="Georgia"/>
              </a:rPr>
              <a:t> Buyer Survey, conducted in September 2009, and reflect the opinions of buyer respondents from 171large (1000+ employee) companies.</a:t>
            </a:r>
            <a:endParaRPr lang="en-US" sz="12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510124"/>
            <a:ext cx="8229600" cy="304699"/>
          </a:xfrm>
          <a:prstGeom prst="rect">
            <a:avLst/>
          </a:prstGeom>
        </p:spPr>
        <p:txBody>
          <a:bodyPr lIns="274320" bIns="9144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200" smtClean="0">
                <a:effectLst/>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3543300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3" y="6484025"/>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4" name="Title 1">
            <a:extLst>
              <a:ext uri="{FF2B5EF4-FFF2-40B4-BE49-F238E27FC236}">
                <a16:creationId xmlns:a16="http://schemas.microsoft.com/office/drawing/2014/main" id="{B7C48445-195F-4C22-96D0-4BD9EBFF0885}"/>
              </a:ext>
            </a:extLst>
          </p:cNvPr>
          <p:cNvSpPr>
            <a:spLocks noGrp="1"/>
          </p:cNvSpPr>
          <p:nvPr>
            <p:ph type="ctrTitle" hasCustomPrompt="1"/>
          </p:nvPr>
        </p:nvSpPr>
        <p:spPr>
          <a:xfrm>
            <a:off x="609600" y="509751"/>
            <a:ext cx="10972800" cy="457200"/>
          </a:xfrm>
          <a:prstGeom prst="rect">
            <a:avLst/>
          </a:prstGeom>
        </p:spPr>
        <p:txBody>
          <a:bodyPr lIns="0" tIns="0" rIns="0" bIns="0" anchor="t" anchorCtr="0"/>
          <a:lstStyle>
            <a:lvl1pPr algn="l">
              <a:lnSpc>
                <a:spcPts val="4200"/>
              </a:lnSpc>
              <a:defRPr sz="4400" b="1"/>
            </a:lvl1pPr>
          </a:lstStyle>
          <a:p>
            <a:r>
              <a:rPr lang="en-US"/>
              <a:t>Click to edit slide title</a:t>
            </a:r>
          </a:p>
        </p:txBody>
      </p:sp>
    </p:spTree>
    <p:extLst>
      <p:ext uri="{BB962C8B-B14F-4D97-AF65-F5344CB8AC3E}">
        <p14:creationId xmlns:p14="http://schemas.microsoft.com/office/powerpoint/2010/main" val="346889305"/>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5" pos="39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E0FE-C30D-45C8-A41E-35C7285662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F5F0EB-3BC3-42DB-A45A-9425996FB2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0DF68F-400A-49EB-9035-F7AB62429F9C}"/>
              </a:ext>
            </a:extLst>
          </p:cNvPr>
          <p:cNvSpPr>
            <a:spLocks noGrp="1"/>
          </p:cNvSpPr>
          <p:nvPr>
            <p:ph type="dt" sz="half" idx="10"/>
          </p:nvPr>
        </p:nvSpPr>
        <p:spPr/>
        <p:txBody>
          <a:bodyPr/>
          <a:lstStyle/>
          <a:p>
            <a:fld id="{D9086272-915A-438E-A9FE-EFEFF3FF9FB8}" type="datetimeFigureOut">
              <a:rPr lang="en-GB" smtClean="0"/>
              <a:t>18/05/2023</a:t>
            </a:fld>
            <a:endParaRPr lang="en-GB"/>
          </a:p>
        </p:txBody>
      </p:sp>
      <p:sp>
        <p:nvSpPr>
          <p:cNvPr id="5" name="Footer Placeholder 4">
            <a:extLst>
              <a:ext uri="{FF2B5EF4-FFF2-40B4-BE49-F238E27FC236}">
                <a16:creationId xmlns:a16="http://schemas.microsoft.com/office/drawing/2014/main" id="{12F1EE78-A764-4839-8C25-4D68A9516B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C843B2-EA8E-4DF7-B2A8-FB58DFFDF393}"/>
              </a:ext>
            </a:extLst>
          </p:cNvPr>
          <p:cNvSpPr>
            <a:spLocks noGrp="1"/>
          </p:cNvSpPr>
          <p:nvPr>
            <p:ph type="sldNum" sz="quarter" idx="12"/>
          </p:nvPr>
        </p:nvSpPr>
        <p:spPr/>
        <p:txBody>
          <a:bodyPr/>
          <a:lstStyle/>
          <a:p>
            <a:fld id="{795335F3-7457-4318-A6E0-6A6462A6FD3C}" type="slidenum">
              <a:rPr lang="en-GB" smtClean="0"/>
              <a:t>‹#›</a:t>
            </a:fld>
            <a:endParaRPr lang="en-GB"/>
          </a:p>
        </p:txBody>
      </p:sp>
    </p:spTree>
    <p:extLst>
      <p:ext uri="{BB962C8B-B14F-4D97-AF65-F5344CB8AC3E}">
        <p14:creationId xmlns:p14="http://schemas.microsoft.com/office/powerpoint/2010/main" val="1776738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with Tables">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9347200" y="6645276"/>
            <a:ext cx="2844800" cy="212725"/>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sp>
        <p:nvSpPr>
          <p:cNvPr id="5" name="Table Placeholder 4"/>
          <p:cNvSpPr>
            <a:spLocks noGrp="1"/>
          </p:cNvSpPr>
          <p:nvPr>
            <p:ph type="tbl" sz="quarter" idx="17"/>
          </p:nvPr>
        </p:nvSpPr>
        <p:spPr>
          <a:xfrm>
            <a:off x="7518400" y="1524000"/>
            <a:ext cx="4267200" cy="4800600"/>
          </a:xfrm>
          <a:prstGeom prst="rect">
            <a:avLst/>
          </a:prstGeom>
        </p:spPr>
        <p:txBody>
          <a:bodyPr vert="horz"/>
          <a:lstStyle>
            <a:lvl1pPr marL="0" indent="0">
              <a:buNone/>
              <a:defRPr sz="1200" i="1"/>
            </a:lvl1pPr>
          </a:lstStyle>
          <a:p>
            <a:endParaRPr lang="en-US"/>
          </a:p>
        </p:txBody>
      </p:sp>
      <p:sp>
        <p:nvSpPr>
          <p:cNvPr id="12" name="Text Placeholder 11"/>
          <p:cNvSpPr>
            <a:spLocks noGrp="1"/>
          </p:cNvSpPr>
          <p:nvPr>
            <p:ph type="body" sz="quarter" idx="18"/>
          </p:nvPr>
        </p:nvSpPr>
        <p:spPr>
          <a:xfrm>
            <a:off x="7518400" y="1143000"/>
            <a:ext cx="4267200" cy="304800"/>
          </a:xfrm>
          <a:prstGeom prst="rect">
            <a:avLst/>
          </a:prstGeom>
        </p:spPr>
        <p:txBody>
          <a:bodyPr vert="horz" tIns="91440"/>
          <a:lstStyle>
            <a:lvl1pPr marL="0" indent="0">
              <a:buNone/>
              <a:defRPr sz="1200" i="1"/>
            </a:lvl1pPr>
            <a:lvl2pPr>
              <a:defRPr sz="1200"/>
            </a:lvl2pPr>
            <a:lvl3pPr>
              <a:defRPr sz="1200"/>
            </a:lvl3pPr>
            <a:lvl4pPr>
              <a:defRPr sz="1200"/>
            </a:lvl4pPr>
            <a:lvl5pPr>
              <a:defRPr sz="1200"/>
            </a:lvl5pPr>
          </a:lstStyle>
          <a:p>
            <a:pPr lvl="0"/>
            <a:r>
              <a:rPr lang="en-US"/>
              <a:t>Click to edit Master text styles</a:t>
            </a:r>
          </a:p>
        </p:txBody>
      </p:sp>
      <p:sp>
        <p:nvSpPr>
          <p:cNvPr id="13" name="Text Placeholder 15"/>
          <p:cNvSpPr>
            <a:spLocks noGrp="1"/>
          </p:cNvSpPr>
          <p:nvPr>
            <p:ph type="body" sz="quarter" idx="11" hasCustomPrompt="1"/>
          </p:nvPr>
        </p:nvSpPr>
        <p:spPr>
          <a:xfrm>
            <a:off x="0" y="381000"/>
            <a:ext cx="10363200" cy="746125"/>
          </a:xfrm>
          <a:prstGeom prst="rect">
            <a:avLst/>
          </a:prstGeom>
        </p:spPr>
        <p:txBody>
          <a:bodyPr vert="horz" lIns="274320" tIns="137160"/>
          <a:lstStyle>
            <a:lvl1pPr marL="0" indent="0">
              <a:buNone/>
              <a:defRPr sz="1800" b="1" baseline="0"/>
            </a:lvl1pPr>
          </a:lstStyle>
          <a:p>
            <a:pPr lvl="0"/>
            <a:r>
              <a:rPr lang="en-US"/>
              <a:t>Title goes here</a:t>
            </a:r>
          </a:p>
        </p:txBody>
      </p:sp>
      <p:sp>
        <p:nvSpPr>
          <p:cNvPr id="14" name="Text Placeholder 15"/>
          <p:cNvSpPr>
            <a:spLocks noGrp="1"/>
          </p:cNvSpPr>
          <p:nvPr>
            <p:ph type="body" sz="quarter" idx="15" hasCustomPrompt="1"/>
          </p:nvPr>
        </p:nvSpPr>
        <p:spPr>
          <a:xfrm>
            <a:off x="0" y="1143000"/>
            <a:ext cx="7010400" cy="304800"/>
          </a:xfrm>
          <a:prstGeom prst="rect">
            <a:avLst/>
          </a:prstGeom>
        </p:spPr>
        <p:txBody>
          <a:bodyPr vert="horz" lIns="274320"/>
          <a:lstStyle>
            <a:lvl1pPr marL="0" indent="0">
              <a:buNone/>
              <a:defRPr sz="1400" b="1"/>
            </a:lvl1pPr>
            <a:lvl2pPr>
              <a:defRPr sz="1200" b="0"/>
            </a:lvl2pPr>
          </a:lstStyle>
          <a:p>
            <a:pPr lvl="0"/>
            <a:r>
              <a:rPr lang="en-US"/>
              <a:t>Subtitle</a:t>
            </a:r>
          </a:p>
        </p:txBody>
      </p:sp>
      <p:sp>
        <p:nvSpPr>
          <p:cNvPr id="9" name="Text Placeholder 17"/>
          <p:cNvSpPr>
            <a:spLocks noGrp="1"/>
          </p:cNvSpPr>
          <p:nvPr>
            <p:ph type="body" sz="quarter" idx="16" hasCustomPrompt="1"/>
          </p:nvPr>
        </p:nvSpPr>
        <p:spPr>
          <a:xfrm>
            <a:off x="0" y="1950450"/>
            <a:ext cx="7010400" cy="4384663"/>
          </a:xfrm>
          <a:prstGeom prst="rect">
            <a:avLst/>
          </a:prstGeom>
        </p:spPr>
        <p:txBody>
          <a:bodyPr vert="horz" lIns="274320" tIns="0"/>
          <a:lstStyle>
            <a:lvl1pPr marL="406390" indent="-177796">
              <a:lnSpc>
                <a:spcPct val="100000"/>
              </a:lnSpc>
              <a:spcBef>
                <a:spcPts val="0"/>
              </a:spcBef>
              <a:spcAft>
                <a:spcPts val="600"/>
              </a:spcAft>
              <a:buFont typeface="Arial"/>
              <a:buChar char="•"/>
              <a:tabLst/>
              <a:defRPr sz="1200"/>
            </a:lvl1pPr>
            <a:lvl2pPr marL="863578" indent="-228594">
              <a:tabLst/>
              <a:defRPr sz="1200"/>
            </a:lvl2pPr>
            <a:lvl3pPr marL="1320767" indent="-228594">
              <a:tabLst/>
              <a:defRPr sz="1200"/>
            </a:lvl3pPr>
            <a:lvl4pPr>
              <a:defRPr sz="1200"/>
            </a:lvl4pPr>
            <a:lvl5pPr>
              <a:defRPr sz="1200"/>
            </a:lvl5pPr>
          </a:lstStyle>
          <a:p>
            <a:pPr lvl="0">
              <a:lnSpc>
                <a:spcPct val="100000"/>
              </a:lnSpc>
              <a:spcBef>
                <a:spcPts val="0"/>
              </a:spcBef>
              <a:spcAft>
                <a:spcPts val="600"/>
              </a:spcAft>
            </a:pPr>
            <a:r>
              <a:rPr lang="en-GB" sz="12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600"/>
              </a:spcAft>
            </a:pPr>
            <a:r>
              <a:rPr lang="en-GB" sz="12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1200" err="1"/>
              <a:t>pharma</a:t>
            </a:r>
            <a:r>
              <a:rPr lang="en-GB" sz="1200"/>
              <a:t>/biotech industries; buyers from large companies of 10,000+ employees; buyers of industrial/logistics and information technology skills; and multinational buyers.</a:t>
            </a:r>
          </a:p>
          <a:p>
            <a:pPr lvl="1">
              <a:lnSpc>
                <a:spcPct val="100000"/>
              </a:lnSpc>
              <a:spcBef>
                <a:spcPts val="0"/>
              </a:spcBef>
              <a:spcAft>
                <a:spcPts val="600"/>
              </a:spcAft>
            </a:pPr>
            <a:r>
              <a:rPr lang="en-GB" sz="1200"/>
              <a:t>Bullets Level 2</a:t>
            </a:r>
            <a:br>
              <a:rPr lang="en-GB" sz="1200"/>
            </a:br>
            <a:r>
              <a:rPr lang="en-GB" sz="1200"/>
              <a:t>Bullets should always have a hanging indent</a:t>
            </a:r>
          </a:p>
          <a:p>
            <a:pPr lvl="2">
              <a:lnSpc>
                <a:spcPct val="100000"/>
              </a:lnSpc>
              <a:spcBef>
                <a:spcPts val="0"/>
              </a:spcBef>
              <a:spcAft>
                <a:spcPts val="600"/>
              </a:spcAft>
            </a:pPr>
            <a:r>
              <a:rPr lang="en-GB" sz="1200"/>
              <a:t>Bullets Level 3</a:t>
            </a:r>
            <a:br>
              <a:rPr lang="en-GB" sz="1200"/>
            </a:br>
            <a:r>
              <a:rPr lang="en-GB" sz="1200"/>
              <a:t>Bullets should always have a hanging indent</a:t>
            </a:r>
            <a:endParaRPr lang="en-US" sz="1200"/>
          </a:p>
          <a:p>
            <a:pPr lvl="0">
              <a:lnSpc>
                <a:spcPct val="100000"/>
              </a:lnSpc>
              <a:spcBef>
                <a:spcPts val="0"/>
              </a:spcBef>
              <a:spcAft>
                <a:spcPts val="600"/>
              </a:spcAft>
            </a:pPr>
            <a:endParaRPr lang="en-US" sz="1200"/>
          </a:p>
        </p:txBody>
      </p:sp>
      <p:sp>
        <p:nvSpPr>
          <p:cNvPr id="10" name="Text Placeholder 2"/>
          <p:cNvSpPr>
            <a:spLocks noGrp="1"/>
          </p:cNvSpPr>
          <p:nvPr>
            <p:ph type="body" sz="quarter" idx="19" hasCustomPrompt="1"/>
          </p:nvPr>
        </p:nvSpPr>
        <p:spPr>
          <a:xfrm>
            <a:off x="0" y="1463676"/>
            <a:ext cx="7010400" cy="304699"/>
          </a:xfrm>
          <a:prstGeom prst="rect">
            <a:avLst/>
          </a:prstGeom>
        </p:spPr>
        <p:txBody>
          <a:bodyPr wrap="square" lIns="274320" bIns="91440">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200" smtClean="0">
                <a:effectLst/>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737926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ables only">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9347200" y="6645276"/>
            <a:ext cx="2844800" cy="212725"/>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sp>
        <p:nvSpPr>
          <p:cNvPr id="5" name="Table Placeholder 4"/>
          <p:cNvSpPr>
            <a:spLocks noGrp="1"/>
          </p:cNvSpPr>
          <p:nvPr>
            <p:ph type="tbl" sz="quarter" idx="17"/>
          </p:nvPr>
        </p:nvSpPr>
        <p:spPr>
          <a:xfrm>
            <a:off x="304800" y="1524000"/>
            <a:ext cx="11480800" cy="2057400"/>
          </a:xfrm>
          <a:prstGeom prst="rect">
            <a:avLst/>
          </a:prstGeom>
        </p:spPr>
        <p:txBody>
          <a:bodyPr vert="horz"/>
          <a:lstStyle>
            <a:lvl1pPr marL="0" indent="0">
              <a:buNone/>
              <a:defRPr sz="1200" i="1"/>
            </a:lvl1pPr>
          </a:lstStyle>
          <a:p>
            <a:endParaRPr lang="en-US"/>
          </a:p>
        </p:txBody>
      </p:sp>
      <p:sp>
        <p:nvSpPr>
          <p:cNvPr id="6" name="Text Placeholder 15"/>
          <p:cNvSpPr>
            <a:spLocks noGrp="1"/>
          </p:cNvSpPr>
          <p:nvPr>
            <p:ph type="body" sz="quarter" idx="11" hasCustomPrompt="1"/>
          </p:nvPr>
        </p:nvSpPr>
        <p:spPr>
          <a:xfrm>
            <a:off x="0" y="381000"/>
            <a:ext cx="10363200" cy="746125"/>
          </a:xfrm>
          <a:prstGeom prst="rect">
            <a:avLst/>
          </a:prstGeom>
        </p:spPr>
        <p:txBody>
          <a:bodyPr vert="horz" lIns="274320" tIns="137160"/>
          <a:lstStyle>
            <a:lvl1pPr marL="0" indent="0">
              <a:buNone/>
              <a:defRPr sz="1800" b="1" baseline="0"/>
            </a:lvl1pPr>
          </a:lstStyle>
          <a:p>
            <a:pPr lvl="0"/>
            <a:r>
              <a:rPr lang="en-US"/>
              <a:t>Title goes here</a:t>
            </a:r>
          </a:p>
        </p:txBody>
      </p:sp>
      <p:sp>
        <p:nvSpPr>
          <p:cNvPr id="10" name="Text Placeholder 15"/>
          <p:cNvSpPr>
            <a:spLocks noGrp="1"/>
          </p:cNvSpPr>
          <p:nvPr>
            <p:ph type="body" sz="quarter" idx="15" hasCustomPrompt="1"/>
          </p:nvPr>
        </p:nvSpPr>
        <p:spPr>
          <a:xfrm>
            <a:off x="0" y="1143000"/>
            <a:ext cx="10363200" cy="304800"/>
          </a:xfrm>
          <a:prstGeom prst="rect">
            <a:avLst/>
          </a:prstGeom>
        </p:spPr>
        <p:txBody>
          <a:bodyPr vert="horz" lIns="274320"/>
          <a:lstStyle>
            <a:lvl1pPr marL="0" indent="0">
              <a:buNone/>
              <a:defRPr sz="1400" b="1"/>
            </a:lvl1pPr>
            <a:lvl2pPr>
              <a:defRPr sz="1200" b="0"/>
            </a:lvl2pPr>
          </a:lstStyle>
          <a:p>
            <a:pPr lvl="0"/>
            <a:r>
              <a:rPr lang="en-US"/>
              <a:t>Subtitle</a:t>
            </a:r>
          </a:p>
        </p:txBody>
      </p:sp>
    </p:spTree>
    <p:extLst>
      <p:ext uri="{BB962C8B-B14F-4D97-AF65-F5344CB8AC3E}">
        <p14:creationId xmlns:p14="http://schemas.microsoft.com/office/powerpoint/2010/main" val="3428514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1243584"/>
            <a:ext cx="12192000" cy="4876800"/>
          </a:xfrm>
          <a:prstGeom prst="rect">
            <a:avLst/>
          </a:prstGeom>
        </p:spPr>
        <p:txBody>
          <a:bodyPr lIns="640080" tIns="274320" rIns="4572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3409282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1243584"/>
            <a:ext cx="12192000" cy="4876800"/>
          </a:xfrm>
          <a:prstGeom prst="rect">
            <a:avLst/>
          </a:prstGeom>
        </p:spPr>
        <p:txBody>
          <a:bodyPr lIns="640080" tIns="274320" rIns="457200" bIns="0" numCol="2" spcCol="32004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2325381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4476629" y="1219200"/>
            <a:ext cx="7715372" cy="4656667"/>
          </a:xfrm>
          <a:prstGeom prst="rect">
            <a:avLst/>
          </a:prstGeom>
        </p:spPr>
        <p:txBody>
          <a:bodyPr lIns="228600" tIns="274320" rIns="4572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609601" y="1670304"/>
            <a:ext cx="3867028" cy="4205563"/>
          </a:xfrm>
          <a:prstGeom prst="rect">
            <a:avLst/>
          </a:prstGeom>
        </p:spPr>
        <p:txBody>
          <a:bodyPr lIns="0" tIns="0" rIns="0" bIns="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4177553" y="10255624"/>
            <a:ext cx="0" cy="0"/>
          </a:xfrm>
          <a:prstGeom prst="rect">
            <a:avLst/>
          </a:prstGeom>
          <a:noFill/>
        </p:spPr>
        <p:txBody>
          <a:bodyPr wrap="none" lIns="0" tIns="0" rIns="0" bIns="0" rtlCol="0">
            <a:noAutofit/>
          </a:bodyPr>
          <a:lstStyle/>
          <a:p>
            <a:pPr marL="304792" indent="-304792" algn="l">
              <a:lnSpc>
                <a:spcPts val="3733"/>
              </a:lnSpc>
              <a:spcAft>
                <a:spcPts val="800"/>
              </a:spcAft>
              <a:buClr>
                <a:srgbClr val="EE2E24"/>
              </a:buClr>
              <a:buSzPct val="90000"/>
              <a:buFont typeface="Wingdings" charset="2"/>
              <a:buChar char="§"/>
            </a:pPr>
            <a:endParaRPr lang="en-US" sz="3200"/>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5875867"/>
            <a:ext cx="12192000" cy="211667"/>
          </a:xfrm>
          <a:prstGeom prst="rect">
            <a:avLst/>
          </a:prstGeom>
        </p:spPr>
        <p:txBody>
          <a:bodyPr lIns="457200" tIns="91440" rIns="0" bIns="0" anchor="t" anchorCtr="0"/>
          <a:lstStyle>
            <a:lvl1pPr marL="0" indent="0" algn="l">
              <a:lnSpc>
                <a:spcPts val="1600"/>
              </a:lnSpc>
              <a:spcBef>
                <a:spcPts val="0"/>
              </a:spcBef>
              <a:buNone/>
              <a:defRPr sz="1467"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336666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obj">
  <p:cSld name="OBJECT">
    <p:spTree>
      <p:nvGrpSpPr>
        <p:cNvPr id="1" name="Shape 42"/>
        <p:cNvGrpSpPr/>
        <p:nvPr/>
      </p:nvGrpSpPr>
      <p:grpSpPr>
        <a:xfrm>
          <a:off x="0" y="0"/>
          <a:ext cx="0" cy="0"/>
          <a:chOff x="0" y="0"/>
          <a:chExt cx="0" cy="0"/>
        </a:xfrm>
      </p:grpSpPr>
      <p:sp>
        <p:nvSpPr>
          <p:cNvPr id="43" name="Google Shape;43;p35"/>
          <p:cNvSpPr txBox="1">
            <a:spLocks noGrp="1"/>
          </p:cNvSpPr>
          <p:nvPr>
            <p:ph type="title"/>
          </p:nvPr>
        </p:nvSpPr>
        <p:spPr>
          <a:xfrm>
            <a:off x="592667" y="700702"/>
            <a:ext cx="11006667"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5"/>
          <p:cNvSpPr txBox="1">
            <a:spLocks noGrp="1"/>
          </p:cNvSpPr>
          <p:nvPr>
            <p:ph type="ftr" idx="11"/>
          </p:nvPr>
        </p:nvSpPr>
        <p:spPr>
          <a:xfrm>
            <a:off x="4145280" y="6377941"/>
            <a:ext cx="3901440"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A8A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5"/>
          <p:cNvSpPr txBox="1">
            <a:spLocks noGrp="1"/>
          </p:cNvSpPr>
          <p:nvPr>
            <p:ph type="dt" idx="10"/>
          </p:nvPr>
        </p:nvSpPr>
        <p:spPr>
          <a:xfrm>
            <a:off x="609600" y="6377941"/>
            <a:ext cx="280416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A8A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5"/>
          <p:cNvSpPr txBox="1">
            <a:spLocks noGrp="1"/>
          </p:cNvSpPr>
          <p:nvPr>
            <p:ph type="sldNum" idx="12"/>
          </p:nvPr>
        </p:nvSpPr>
        <p:spPr>
          <a:xfrm>
            <a:off x="8778240" y="6377941"/>
            <a:ext cx="2804160"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609602" y="4955372"/>
            <a:ext cx="10972799" cy="1166029"/>
          </a:xfrm>
          <a:prstGeom prst="rect">
            <a:avLst/>
          </a:prstGeom>
        </p:spPr>
        <p:txBody>
          <a:bodyPr lIns="0" tIns="228600" rIns="2286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609602" y="1377698"/>
            <a:ext cx="10972799" cy="3160437"/>
          </a:xfrm>
          <a:prstGeom prst="rect">
            <a:avLst/>
          </a:prstGeom>
        </p:spPr>
        <p:txBody>
          <a:bodyPr lIns="0" tIns="0" rIns="0" bIns="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4605868"/>
            <a:ext cx="12192000" cy="304800"/>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Tree>
    <p:extLst>
      <p:ext uri="{BB962C8B-B14F-4D97-AF65-F5344CB8AC3E}">
        <p14:creationId xmlns:p14="http://schemas.microsoft.com/office/powerpoint/2010/main" val="2127203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7721601" y="1670304"/>
            <a:ext cx="3867028" cy="4450080"/>
          </a:xfrm>
          <a:prstGeom prst="rect">
            <a:avLst/>
          </a:prstGeom>
        </p:spPr>
        <p:txBody>
          <a:bodyPr lIns="0" tIns="0" rIns="0" bIns="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1243584"/>
            <a:ext cx="7721600" cy="4876800"/>
          </a:xfrm>
          <a:prstGeom prst="rect">
            <a:avLst/>
          </a:prstGeom>
        </p:spPr>
        <p:txBody>
          <a:bodyPr lIns="640080" tIns="274320" rIns="2286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5875867"/>
            <a:ext cx="12192000" cy="211667"/>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745013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867803"/>
            <a:ext cx="12192000" cy="1181131"/>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2048936"/>
            <a:ext cx="12192000" cy="4072465"/>
          </a:xfrm>
          <a:prstGeom prst="rect">
            <a:avLst/>
          </a:prstGeom>
        </p:spPr>
        <p:txBody>
          <a:bodyPr lIns="640080" tIns="274320" rIns="4572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2406284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867803"/>
            <a:ext cx="12192000" cy="1181131"/>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2048936"/>
            <a:ext cx="12192000" cy="4072465"/>
          </a:xfrm>
          <a:prstGeom prst="rect">
            <a:avLst/>
          </a:prstGeom>
        </p:spPr>
        <p:txBody>
          <a:bodyPr lIns="640080" tIns="274320" rIns="457200" bIns="0" numCol="2" spcCol="32004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2434082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4476629" y="1926336"/>
            <a:ext cx="7715372" cy="3949531"/>
          </a:xfrm>
          <a:prstGeom prst="rect">
            <a:avLst/>
          </a:prstGeom>
        </p:spPr>
        <p:txBody>
          <a:bodyPr lIns="228600" tIns="274320" rIns="4572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609601" y="2302934"/>
            <a:ext cx="3867028" cy="3572933"/>
          </a:xfrm>
          <a:prstGeom prst="rect">
            <a:avLst/>
          </a:prstGeom>
        </p:spPr>
        <p:txBody>
          <a:bodyPr lIns="0" tIns="0" rIns="0" bIns="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5875867"/>
            <a:ext cx="12192000" cy="211667"/>
          </a:xfrm>
          <a:prstGeom prst="rect">
            <a:avLst/>
          </a:prstGeom>
        </p:spPr>
        <p:txBody>
          <a:bodyPr lIns="457200" tIns="91440" rIns="0" bIns="0" anchor="t" anchorCtr="0"/>
          <a:lstStyle>
            <a:lvl1pPr marL="0" indent="0" algn="l">
              <a:lnSpc>
                <a:spcPts val="1600"/>
              </a:lnSpc>
              <a:spcBef>
                <a:spcPts val="0"/>
              </a:spcBef>
              <a:buNone/>
              <a:defRPr sz="1467"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755904"/>
            <a:ext cx="12192000" cy="1225296"/>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4177553" y="10255624"/>
            <a:ext cx="0" cy="0"/>
          </a:xfrm>
          <a:prstGeom prst="rect">
            <a:avLst/>
          </a:prstGeom>
          <a:noFill/>
        </p:spPr>
        <p:txBody>
          <a:bodyPr wrap="none" lIns="0" tIns="0" rIns="0" bIns="0" rtlCol="0">
            <a:noAutofit/>
          </a:bodyPr>
          <a:lstStyle/>
          <a:p>
            <a:pPr marL="304792" indent="-304792" algn="l">
              <a:lnSpc>
                <a:spcPts val="3733"/>
              </a:lnSpc>
              <a:spcAft>
                <a:spcPts val="800"/>
              </a:spcAft>
              <a:buClr>
                <a:srgbClr val="EE2E24"/>
              </a:buClr>
              <a:buSzPct val="90000"/>
              <a:buFont typeface="Wingdings" charset="2"/>
              <a:buChar char="§"/>
            </a:pPr>
            <a:endParaRPr lang="en-US" sz="3200"/>
          </a:p>
        </p:txBody>
      </p:sp>
    </p:spTree>
    <p:extLst>
      <p:ext uri="{BB962C8B-B14F-4D97-AF65-F5344CB8AC3E}">
        <p14:creationId xmlns:p14="http://schemas.microsoft.com/office/powerpoint/2010/main" val="480274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609604" y="2133600"/>
            <a:ext cx="10972797" cy="2926080"/>
          </a:xfrm>
          <a:prstGeom prst="rect">
            <a:avLst/>
          </a:prstGeom>
        </p:spPr>
        <p:txBody>
          <a:bodyPr lIns="0" tIns="0" rIns="0" bIns="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755904"/>
            <a:ext cx="12192000" cy="1140629"/>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609605" y="5444068"/>
            <a:ext cx="10972799" cy="660400"/>
          </a:xfrm>
          <a:prstGeom prst="rect">
            <a:avLst/>
          </a:prstGeom>
        </p:spPr>
        <p:txBody>
          <a:bodyPr lIns="0" tIns="228600" rIns="2286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3" y="5094564"/>
            <a:ext cx="12192000" cy="304800"/>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4029620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7721601" y="2304288"/>
            <a:ext cx="3867028" cy="3572256"/>
          </a:xfrm>
          <a:prstGeom prst="rect">
            <a:avLst/>
          </a:prstGeom>
        </p:spPr>
        <p:txBody>
          <a:bodyPr lIns="0" tIns="0" rIns="0" bIns="0"/>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926336"/>
            <a:ext cx="7721600" cy="3950208"/>
          </a:xfrm>
          <a:prstGeom prst="rect">
            <a:avLst/>
          </a:prstGeom>
        </p:spPr>
        <p:txBody>
          <a:bodyPr lIns="640080" tIns="274320" rIns="228600" bIns="0"/>
          <a:lstStyle>
            <a:lvl1pPr marL="304792" indent="-304792">
              <a:lnSpc>
                <a:spcPct val="100000"/>
              </a:lnSpc>
              <a:spcBef>
                <a:spcPts val="800"/>
              </a:spcBef>
              <a:spcAft>
                <a:spcPts val="0"/>
              </a:spcAft>
              <a:buClr>
                <a:srgbClr val="EE2E24"/>
              </a:buClr>
              <a:buSzPct val="90000"/>
              <a:buFont typeface="Wingdings" charset="2"/>
              <a:buChar char="§"/>
              <a:defRPr sz="3200" baseline="0"/>
            </a:lvl1pPr>
            <a:lvl2pPr marL="486821" indent="-249760">
              <a:lnSpc>
                <a:spcPct val="100000"/>
              </a:lnSpc>
              <a:spcBef>
                <a:spcPts val="0"/>
              </a:spcBef>
              <a:spcAft>
                <a:spcPts val="0"/>
              </a:spcAft>
              <a:buSzPct val="65000"/>
              <a:tabLst/>
              <a:defRPr sz="2933"/>
            </a:lvl2pPr>
            <a:lvl3pPr marL="766214" indent="-224361">
              <a:buSzPct val="100000"/>
              <a:buFont typeface=".AppleSystemUIFont" charset="-120"/>
              <a:buChar char="-"/>
              <a:tabLst/>
              <a:defRPr sz="2667"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755904"/>
            <a:ext cx="12192000" cy="1140629"/>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5875867"/>
            <a:ext cx="12192000" cy="211667"/>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85" indent="0">
              <a:buNone/>
              <a:defRPr sz="1067" b="0" i="1">
                <a:latin typeface="Times New Roman" charset="0"/>
                <a:ea typeface="Times New Roman" charset="0"/>
                <a:cs typeface="Times New Roman" charset="0"/>
              </a:defRPr>
            </a:lvl2pPr>
            <a:lvl3pPr marL="1219170" indent="0">
              <a:buNone/>
              <a:defRPr sz="1067" b="0" i="1">
                <a:latin typeface="Times New Roman" charset="0"/>
                <a:ea typeface="Times New Roman" charset="0"/>
                <a:cs typeface="Times New Roman" charset="0"/>
              </a:defRPr>
            </a:lvl3pPr>
            <a:lvl4pPr marL="1828754" indent="0">
              <a:buNone/>
              <a:defRPr sz="1067" b="0" i="1">
                <a:latin typeface="Times New Roman" charset="0"/>
                <a:ea typeface="Times New Roman" charset="0"/>
                <a:cs typeface="Times New Roman" charset="0"/>
              </a:defRPr>
            </a:lvl4pPr>
            <a:lvl5pPr marL="2438339"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4089086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
        <p:nvSpPr>
          <p:cNvPr id="4" name="Subtitle 2"/>
          <p:cNvSpPr>
            <a:spLocks noGrp="1"/>
          </p:cNvSpPr>
          <p:nvPr>
            <p:ph type="subTitle" idx="1"/>
          </p:nvPr>
        </p:nvSpPr>
        <p:spPr>
          <a:xfrm>
            <a:off x="310044" y="2046402"/>
            <a:ext cx="11583200" cy="4278943"/>
          </a:xfrm>
          <a:prstGeom prst="rect">
            <a:avLst/>
          </a:prstGeom>
        </p:spPr>
        <p:txBody>
          <a:bodyPr lIns="0" bIns="0"/>
          <a:lstStyle>
            <a:lvl1pPr marL="0" indent="0" algn="l" rtl="0">
              <a:lnSpc>
                <a:spcPts val="1951"/>
              </a:lnSpc>
              <a:spcBef>
                <a:spcPts val="675"/>
              </a:spcBef>
              <a:buClr>
                <a:srgbClr val="0D6941"/>
              </a:buClr>
              <a:buSzPct val="110000"/>
              <a:buFont typeface="Wingdings" charset="2"/>
              <a:buNone/>
              <a:defRPr lang="en-US" sz="1800" b="0" i="0" u="none" strike="noStrike" baseline="0" smtClean="0">
                <a:solidFill>
                  <a:schemeClr val="tx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5" name="Title 1"/>
          <p:cNvSpPr>
            <a:spLocks noGrp="1"/>
          </p:cNvSpPr>
          <p:nvPr>
            <p:ph type="ctrTitle"/>
          </p:nvPr>
        </p:nvSpPr>
        <p:spPr>
          <a:xfrm>
            <a:off x="310044" y="1188720"/>
            <a:ext cx="11574333" cy="846256"/>
          </a:xfrm>
          <a:prstGeom prst="rect">
            <a:avLst/>
          </a:prstGeom>
        </p:spPr>
        <p:txBody>
          <a:bodyPr lIns="0" tIns="0" rIns="0" bIns="0"/>
          <a:lstStyle>
            <a:lvl1pPr algn="l">
              <a:defRPr sz="2551" b="1"/>
            </a:lvl1pPr>
          </a:lstStyle>
          <a:p>
            <a:r>
              <a:rPr lang="en-US"/>
              <a:t>Click to edit Master title style</a:t>
            </a:r>
          </a:p>
        </p:txBody>
      </p:sp>
    </p:spTree>
    <p:extLst>
      <p:ext uri="{BB962C8B-B14F-4D97-AF65-F5344CB8AC3E}">
        <p14:creationId xmlns:p14="http://schemas.microsoft.com/office/powerpoint/2010/main" val="2262575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70006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78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line Title, Bullets (1-co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19B3-2A6D-C048-92C0-9566DC35E957}"/>
              </a:ext>
            </a:extLst>
          </p:cNvPr>
          <p:cNvSpPr>
            <a:spLocks noGrp="1"/>
          </p:cNvSpPr>
          <p:nvPr>
            <p:ph type="ctrTitle" hasCustomPrompt="1"/>
          </p:nvPr>
        </p:nvSpPr>
        <p:spPr>
          <a:xfrm>
            <a:off x="0" y="755904"/>
            <a:ext cx="12192000" cy="539496"/>
          </a:xfrm>
          <a:prstGeom prst="rect">
            <a:avLst/>
          </a:prstGeom>
        </p:spPr>
        <p:txBody>
          <a:bodyPr lIns="457200" tIns="0" rIns="1645920" bIns="0"/>
          <a:lstStyle>
            <a:lvl1pPr algn="l">
              <a:lnSpc>
                <a:spcPts val="4800"/>
              </a:lnSpc>
              <a:defRPr sz="4267" b="1" baseline="0">
                <a:latin typeface="+mn-lt"/>
              </a:defRPr>
            </a:lvl1pPr>
          </a:lstStyle>
          <a:p>
            <a:r>
              <a:rPr lang="en-US"/>
              <a:t>Insert 1-line Title with Initial Caps</a:t>
            </a:r>
          </a:p>
        </p:txBody>
      </p:sp>
      <p:sp>
        <p:nvSpPr>
          <p:cNvPr id="7" name="Content Placeholder 2">
            <a:extLst>
              <a:ext uri="{FF2B5EF4-FFF2-40B4-BE49-F238E27FC236}">
                <a16:creationId xmlns:a16="http://schemas.microsoft.com/office/drawing/2014/main" id="{EA74C141-0FD9-B845-95D0-885B7CEA546F}"/>
              </a:ext>
            </a:extLst>
          </p:cNvPr>
          <p:cNvSpPr>
            <a:spLocks noGrp="1"/>
          </p:cNvSpPr>
          <p:nvPr>
            <p:ph idx="1" hasCustomPrompt="1"/>
          </p:nvPr>
        </p:nvSpPr>
        <p:spPr>
          <a:xfrm>
            <a:off x="768096" y="1243584"/>
            <a:ext cx="11423904" cy="5030216"/>
          </a:xfrm>
          <a:prstGeom prst="rect">
            <a:avLst/>
          </a:prstGeom>
        </p:spPr>
        <p:txBody>
          <a:bodyPr lIns="0" tIns="274320" rIns="457200" bIns="0"/>
          <a:lstStyle>
            <a:lvl1pPr marL="243829" indent="-243829">
              <a:lnSpc>
                <a:spcPts val="3733"/>
              </a:lnSpc>
              <a:spcBef>
                <a:spcPts val="800"/>
              </a:spcBef>
              <a:spcAft>
                <a:spcPts val="40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Move text box (if needed) so bullet aligns left with second letter of title above.</a:t>
            </a:r>
          </a:p>
        </p:txBody>
      </p:sp>
    </p:spTree>
    <p:extLst>
      <p:ext uri="{BB962C8B-B14F-4D97-AF65-F5344CB8AC3E}">
        <p14:creationId xmlns:p14="http://schemas.microsoft.com/office/powerpoint/2010/main" val="993626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517523"/>
            <a:ext cx="10668000" cy="981076"/>
          </a:xfrm>
          <a:prstGeom prst="rect">
            <a:avLst/>
          </a:prstGeom>
        </p:spPr>
        <p:txBody>
          <a:bodyPr vert="horz" lIns="274320" tIns="137160"/>
          <a:lstStyle>
            <a:lvl1pPr marL="0" indent="0">
              <a:buNone/>
              <a:defRPr sz="2400" b="1" baseline="0"/>
            </a:lvl1pPr>
          </a:lstStyle>
          <a:p>
            <a:pPr lvl="0"/>
            <a:r>
              <a:rPr lang="en-US"/>
              <a:t>Title goes here</a:t>
            </a:r>
          </a:p>
        </p:txBody>
      </p:sp>
      <p:sp>
        <p:nvSpPr>
          <p:cNvPr id="16" name="Text Placeholder 15"/>
          <p:cNvSpPr>
            <a:spLocks noGrp="1"/>
          </p:cNvSpPr>
          <p:nvPr>
            <p:ph type="body" sz="quarter" idx="15" hasCustomPrompt="1"/>
          </p:nvPr>
        </p:nvSpPr>
        <p:spPr>
          <a:xfrm>
            <a:off x="0" y="1524000"/>
            <a:ext cx="8229600" cy="381000"/>
          </a:xfrm>
          <a:prstGeom prst="rect">
            <a:avLst/>
          </a:prstGeom>
        </p:spPr>
        <p:txBody>
          <a:bodyPr vert="horz" lIns="274320"/>
          <a:lstStyle>
            <a:lvl1pPr marL="0" indent="0">
              <a:buNone/>
              <a:defRPr sz="1867" b="1"/>
            </a:lvl1pPr>
            <a:lvl2pPr>
              <a:defRPr sz="1600" b="0"/>
            </a:lvl2pPr>
          </a:lstStyle>
          <a:p>
            <a:pPr lvl="0"/>
            <a:r>
              <a:rPr lang="en-US"/>
              <a:t>Key Findings:</a:t>
            </a:r>
          </a:p>
        </p:txBody>
      </p:sp>
      <p:sp>
        <p:nvSpPr>
          <p:cNvPr id="18" name="Text Placeholder 17"/>
          <p:cNvSpPr>
            <a:spLocks noGrp="1"/>
          </p:cNvSpPr>
          <p:nvPr>
            <p:ph type="body" sz="quarter" idx="16" hasCustomPrompt="1"/>
          </p:nvPr>
        </p:nvSpPr>
        <p:spPr>
          <a:xfrm>
            <a:off x="0" y="2377440"/>
            <a:ext cx="8229600" cy="3388360"/>
          </a:xfrm>
          <a:prstGeom prst="rect">
            <a:avLst/>
          </a:prstGeom>
        </p:spPr>
        <p:txBody>
          <a:bodyPr vert="horz" lIns="274320" tIns="0"/>
          <a:lstStyle>
            <a:lvl1pPr marL="541840" indent="-237055">
              <a:lnSpc>
                <a:spcPct val="100000"/>
              </a:lnSpc>
              <a:spcBef>
                <a:spcPts val="0"/>
              </a:spcBef>
              <a:spcAft>
                <a:spcPts val="800"/>
              </a:spcAft>
              <a:buFont typeface="Arial"/>
              <a:buChar char="•"/>
              <a:tabLst/>
              <a:defRPr sz="1600"/>
            </a:lvl1pPr>
            <a:lvl2pPr marL="1151410" indent="-304784">
              <a:tabLst/>
              <a:defRPr sz="1600"/>
            </a:lvl2pPr>
            <a:lvl3pPr marL="1760979" indent="-304784">
              <a:tabLst/>
              <a:defRPr sz="1600"/>
            </a:lvl3pPr>
            <a:lvl4pPr>
              <a:defRPr sz="1600"/>
            </a:lvl4pPr>
            <a:lvl5pPr>
              <a:defRPr sz="1600"/>
            </a:lvl5pPr>
          </a:lstStyle>
          <a:p>
            <a:pPr lvl="0">
              <a:lnSpc>
                <a:spcPct val="100000"/>
              </a:lnSpc>
              <a:spcBef>
                <a:spcPts val="0"/>
              </a:spcBef>
              <a:spcAft>
                <a:spcPts val="800"/>
              </a:spcAft>
            </a:pPr>
            <a:r>
              <a:rPr lang="en-GB" sz="16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a:t>
            </a:r>
          </a:p>
          <a:p>
            <a:pPr lvl="0">
              <a:lnSpc>
                <a:spcPct val="100000"/>
              </a:lnSpc>
              <a:spcBef>
                <a:spcPts val="0"/>
              </a:spcBef>
              <a:spcAft>
                <a:spcPts val="800"/>
              </a:spcAft>
            </a:pPr>
            <a:r>
              <a:rPr lang="en-GB" sz="1600"/>
              <a:t>While only 17% of contingent staffing buyers say they currently use RPO—down from the 21% reported last year—growth is nonetheless still evident versus the 14% reported in 2007. Additionally, 24% of buyers say they are considering using RPO over the next two years.</a:t>
            </a:r>
          </a:p>
          <a:p>
            <a:pPr lvl="1">
              <a:lnSpc>
                <a:spcPct val="100000"/>
              </a:lnSpc>
              <a:spcBef>
                <a:spcPts val="0"/>
              </a:spcBef>
              <a:spcAft>
                <a:spcPts val="800"/>
              </a:spcAft>
            </a:pPr>
            <a:r>
              <a:rPr lang="en-GB" sz="1600"/>
              <a:t>Bullets Level 2</a:t>
            </a:r>
            <a:br>
              <a:rPr lang="en-GB" sz="1600"/>
            </a:br>
            <a:r>
              <a:rPr lang="en-GB" sz="1600"/>
              <a:t>Bullets should always have a hanging indent</a:t>
            </a:r>
          </a:p>
          <a:p>
            <a:pPr lvl="2">
              <a:lnSpc>
                <a:spcPct val="100000"/>
              </a:lnSpc>
              <a:spcBef>
                <a:spcPts val="0"/>
              </a:spcBef>
              <a:spcAft>
                <a:spcPts val="800"/>
              </a:spcAft>
            </a:pPr>
            <a:r>
              <a:rPr lang="en-GB" sz="1600"/>
              <a:t>Bullets Level 3</a:t>
            </a:r>
            <a:br>
              <a:rPr lang="en-GB" sz="1600"/>
            </a:br>
            <a:r>
              <a:rPr lang="en-GB" sz="1600"/>
              <a:t>Bullets should always have a hanging indent</a:t>
            </a:r>
            <a:endParaRPr lang="en-US" sz="1600"/>
          </a:p>
          <a:p>
            <a:pPr lvl="0">
              <a:lnSpc>
                <a:spcPct val="100000"/>
              </a:lnSpc>
              <a:spcBef>
                <a:spcPts val="0"/>
              </a:spcBef>
              <a:spcAft>
                <a:spcPts val="800"/>
              </a:spcAft>
            </a:pPr>
            <a:endParaRPr lang="en-US" sz="1600"/>
          </a:p>
        </p:txBody>
      </p:sp>
      <p:sp>
        <p:nvSpPr>
          <p:cNvPr id="20" name="Text Placeholder 19"/>
          <p:cNvSpPr>
            <a:spLocks noGrp="1"/>
          </p:cNvSpPr>
          <p:nvPr>
            <p:ph type="body" sz="quarter" idx="17" hasCustomPrompt="1"/>
          </p:nvPr>
        </p:nvSpPr>
        <p:spPr>
          <a:xfrm>
            <a:off x="8534400" y="1926336"/>
            <a:ext cx="3251200" cy="3759200"/>
          </a:xfrm>
          <a:prstGeom prst="rect">
            <a:avLst/>
          </a:prstGeom>
        </p:spPr>
        <p:txBody>
          <a:bodyPr vert="horz"/>
          <a:lstStyle>
            <a:lvl1pPr marL="0" indent="0">
              <a:buNone/>
              <a:defRPr sz="1600" i="1" baseline="0">
                <a:solidFill>
                  <a:schemeClr val="bg1">
                    <a:lumMod val="65000"/>
                  </a:schemeClr>
                </a:solidFill>
                <a:latin typeface="Georgia"/>
                <a:cs typeface="Georgia"/>
              </a:defRPr>
            </a:lvl1pPr>
            <a:lvl2pPr>
              <a:defRPr sz="1600" i="1">
                <a:solidFill>
                  <a:schemeClr val="bg1">
                    <a:lumMod val="65000"/>
                  </a:schemeClr>
                </a:solidFill>
                <a:latin typeface="Georgia"/>
                <a:cs typeface="Georgia"/>
              </a:defRPr>
            </a:lvl2pPr>
            <a:lvl3pPr>
              <a:defRPr sz="1600" i="1">
                <a:solidFill>
                  <a:schemeClr val="bg1">
                    <a:lumMod val="65000"/>
                  </a:schemeClr>
                </a:solidFill>
                <a:latin typeface="Georgia"/>
                <a:cs typeface="Georgia"/>
              </a:defRPr>
            </a:lvl3pPr>
            <a:lvl4pPr>
              <a:defRPr sz="1600" i="1">
                <a:solidFill>
                  <a:schemeClr val="bg1">
                    <a:lumMod val="65000"/>
                  </a:schemeClr>
                </a:solidFill>
                <a:latin typeface="Georgia"/>
                <a:cs typeface="Georgia"/>
              </a:defRPr>
            </a:lvl4pPr>
            <a:lvl5pPr>
              <a:defRPr sz="1600" i="1">
                <a:solidFill>
                  <a:schemeClr val="bg1">
                    <a:lumMod val="65000"/>
                  </a:schemeClr>
                </a:solidFill>
                <a:latin typeface="Georgia"/>
                <a:cs typeface="Georgia"/>
              </a:defRPr>
            </a:lvl5pPr>
          </a:lstStyle>
          <a:p>
            <a:r>
              <a:rPr lang="en-US" sz="1600" i="1">
                <a:solidFill>
                  <a:schemeClr val="bg1">
                    <a:lumMod val="65000"/>
                  </a:schemeClr>
                </a:solidFill>
                <a:latin typeface="Georgia"/>
                <a:cs typeface="Georgia"/>
              </a:rPr>
              <a:t>Results are based on findings of our 2009 </a:t>
            </a:r>
            <a:r>
              <a:rPr lang="en-US" sz="1600" i="1" err="1">
                <a:solidFill>
                  <a:schemeClr val="bg1">
                    <a:lumMod val="65000"/>
                  </a:schemeClr>
                </a:solidFill>
                <a:latin typeface="Georgia"/>
                <a:cs typeface="Georgia"/>
              </a:rPr>
              <a:t>Cotntingent</a:t>
            </a:r>
            <a:r>
              <a:rPr lang="en-US" sz="1600" i="1">
                <a:solidFill>
                  <a:schemeClr val="bg1">
                    <a:lumMod val="65000"/>
                  </a:schemeClr>
                </a:solidFill>
                <a:latin typeface="Georgia"/>
                <a:cs typeface="Georgia"/>
              </a:rPr>
              <a:t> Buyer Survey, conducted in September 2009, and reflect the opinions of buyer respondents from 171large (1000+ employee) companies.</a:t>
            </a:r>
            <a:endParaRPr lang="en-US" sz="16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950722"/>
            <a:ext cx="8229600" cy="360099"/>
          </a:xfrm>
          <a:prstGeom prst="rect">
            <a:avLst/>
          </a:prstGeom>
        </p:spPr>
        <p:txBody>
          <a:bodyPr lIns="274320" bIns="91440">
            <a:spAutoFit/>
          </a:bodyPr>
          <a:lstStyle>
            <a:lvl1pPr marL="0" marR="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lang="en-US" sz="1600" smtClean="0">
                <a:effectLst/>
              </a:defRPr>
            </a:lvl1p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sz="16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2052992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©2013 by Crain Communications Inc. All rights reserved.</a:t>
            </a:r>
          </a:p>
        </p:txBody>
      </p:sp>
    </p:spTree>
    <p:extLst>
      <p:ext uri="{BB962C8B-B14F-4D97-AF65-F5344CB8AC3E}">
        <p14:creationId xmlns:p14="http://schemas.microsoft.com/office/powerpoint/2010/main" val="2122567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C_Titl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14400" y="685804"/>
            <a:ext cx="10871200" cy="375232"/>
          </a:xfrm>
          <a:prstGeom prst="rect">
            <a:avLst/>
          </a:prstGeom>
        </p:spPr>
        <p:txBody>
          <a:bodyPr lIns="0" tIns="0" rIns="0" bIns="0">
            <a:spAutoFit/>
          </a:bodyPr>
          <a:lstStyle>
            <a:lvl1pPr marL="0" indent="0">
              <a:lnSpc>
                <a:spcPts val="2400"/>
              </a:lnSpc>
              <a:spcBef>
                <a:spcPts val="0"/>
              </a:spcBef>
              <a:buFontTx/>
              <a:buNone/>
              <a:defRPr b="0"/>
            </a:lvl1pPr>
          </a:lstStyle>
          <a:p>
            <a:pPr lvl="0"/>
            <a:r>
              <a:rPr lang="en-US"/>
              <a:t>Click to edit Master text styles</a:t>
            </a:r>
          </a:p>
        </p:txBody>
      </p:sp>
    </p:spTree>
    <p:extLst>
      <p:ext uri="{BB962C8B-B14F-4D97-AF65-F5344CB8AC3E}">
        <p14:creationId xmlns:p14="http://schemas.microsoft.com/office/powerpoint/2010/main" val="29896823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14" name="Rectangle 13"/>
          <p:cNvSpPr/>
          <p:nvPr userDrawn="1"/>
        </p:nvSpPr>
        <p:spPr>
          <a:xfrm>
            <a:off x="0" y="5987845"/>
            <a:ext cx="12192000" cy="87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Slide Number Placeholder 4"/>
          <p:cNvSpPr>
            <a:spLocks noGrp="1"/>
          </p:cNvSpPr>
          <p:nvPr>
            <p:ph type="sldNum" sz="quarter" idx="4"/>
          </p:nvPr>
        </p:nvSpPr>
        <p:spPr>
          <a:xfrm>
            <a:off x="9347200" y="6645276"/>
            <a:ext cx="2844800" cy="212725"/>
          </a:xfrm>
          <a:prstGeom prst="rect">
            <a:avLst/>
          </a:prstGeom>
        </p:spPr>
        <p:txBody>
          <a:bodyPr vert="horz" lIns="91440" tIns="45720" rIns="91440" bIns="45720" rtlCol="0" anchor="ctr"/>
          <a:lstStyle>
            <a:lvl1pPr algn="r">
              <a:defRPr sz="1200">
                <a:solidFill>
                  <a:schemeClr val="tx1"/>
                </a:solidFill>
                <a:latin typeface="Calibri"/>
                <a:cs typeface="Calibri"/>
              </a:defRPr>
            </a:lvl1pPr>
          </a:lstStyle>
          <a:p>
            <a:fld id="{B10FD58E-14EF-7247-918D-646034DEE15B}" type="slidenum">
              <a:rPr lang="en-US" smtClean="0"/>
              <a:t>‹#›</a:t>
            </a:fld>
            <a:endParaRPr lang="en-US"/>
          </a:p>
        </p:txBody>
      </p:sp>
      <p:sp>
        <p:nvSpPr>
          <p:cNvPr id="16" name="Text Box 4"/>
          <p:cNvSpPr txBox="1">
            <a:spLocks noChangeArrowheads="1"/>
          </p:cNvSpPr>
          <p:nvPr userDrawn="1"/>
        </p:nvSpPr>
        <p:spPr bwMode="auto">
          <a:xfrm>
            <a:off x="406400" y="1092202"/>
            <a:ext cx="11379200" cy="467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pPr>
            <a:r>
              <a:rPr lang="en-US" sz="3200" b="1">
                <a:latin typeface="Calibri" panose="020F0502020204030204" pitchFamily="34" charset="0"/>
              </a:rPr>
              <a:t>About Staffing Industry Analysts</a:t>
            </a:r>
          </a:p>
          <a:p>
            <a:r>
              <a:rPr lang="en-US" sz="1600">
                <a:latin typeface="Calibri"/>
                <a:cs typeface="Calibri"/>
              </a:rPr>
              <a:t>Founded in 1989, Staffing Industry Analysts is the global advisor on staffing and workforce solutions. Our proprietary research </a:t>
            </a:r>
            <a:br>
              <a:rPr lang="en-US" sz="1600">
                <a:latin typeface="Calibri"/>
                <a:cs typeface="Calibri"/>
              </a:rPr>
            </a:br>
            <a:r>
              <a:rPr lang="en-US" sz="1600">
                <a:latin typeface="Calibri"/>
                <a:cs typeface="Calibri"/>
              </a:rPr>
              <a:t>covers all categories of employed and non-employed work including temporary staffing, independent contracting and other </a:t>
            </a:r>
            <a:br>
              <a:rPr lang="en-US" sz="1600">
                <a:latin typeface="Calibri"/>
                <a:cs typeface="Calibri"/>
              </a:rPr>
            </a:br>
            <a:r>
              <a:rPr lang="en-US" sz="1600">
                <a:latin typeface="Calibri"/>
                <a:cs typeface="Calibri"/>
              </a:rPr>
              <a:t>types of contingent labor. SIA’s independent and objective analysis provides insights into the services and suppliers operating </a:t>
            </a:r>
            <a:br>
              <a:rPr lang="en-US" sz="1600">
                <a:latin typeface="Calibri"/>
                <a:cs typeface="Calibri"/>
              </a:rPr>
            </a:br>
            <a:r>
              <a:rPr lang="en-US" sz="1600">
                <a:latin typeface="Calibri"/>
                <a:cs typeface="Calibri"/>
              </a:rPr>
              <a:t>in the workforce solutions ecosystem including staffing firms, managed service providers, recruitment process outsourcers, payrolling/compliance firms and talent acquisition technology specialists such as vendor management systems, online staffing platforms, crowdsourcing and online work services. We also provide training and accreditation with our unique Certified </a:t>
            </a:r>
            <a:br>
              <a:rPr lang="en-US" sz="1600">
                <a:latin typeface="Calibri"/>
                <a:cs typeface="Calibri"/>
              </a:rPr>
            </a:br>
            <a:r>
              <a:rPr lang="en-US" sz="1600">
                <a:latin typeface="Calibri"/>
                <a:cs typeface="Calibri"/>
              </a:rPr>
              <a:t>Contingent Workforce Professional (CCWP) programme.</a:t>
            </a:r>
          </a:p>
          <a:p>
            <a:endParaRPr lang="en-US" sz="1600">
              <a:latin typeface="Calibri"/>
              <a:cs typeface="Calibri"/>
            </a:endParaRPr>
          </a:p>
          <a:p>
            <a:r>
              <a:rPr lang="en-US" sz="1600">
                <a:latin typeface="Calibri"/>
                <a:cs typeface="Calibri"/>
              </a:rPr>
              <a:t>Known for our award-winning content, data, support tools, publications, executive conferences and events, we help both </a:t>
            </a:r>
            <a:br>
              <a:rPr lang="en-US" sz="1600">
                <a:latin typeface="Calibri"/>
                <a:cs typeface="Calibri"/>
              </a:rPr>
            </a:br>
            <a:r>
              <a:rPr lang="en-US" sz="1600">
                <a:latin typeface="Calibri"/>
                <a:cs typeface="Calibri"/>
              </a:rPr>
              <a:t>suppliers and buyers of workforce solutions make better-informed decisions that improve business results and minimize risk. </a:t>
            </a:r>
            <a:br>
              <a:rPr lang="en-US" sz="1600">
                <a:latin typeface="Calibri"/>
                <a:cs typeface="Calibri"/>
              </a:rPr>
            </a:br>
            <a:r>
              <a:rPr lang="en-US" sz="1600">
                <a:latin typeface="Calibri"/>
                <a:cs typeface="Calibri"/>
              </a:rPr>
              <a:t>As a division of the international business media company, Crain Communications Inc., SIA is headquartered in Mountain View, California, with offices in London, England.</a:t>
            </a:r>
          </a:p>
          <a:p>
            <a:pPr>
              <a:lnSpc>
                <a:spcPct val="120000"/>
              </a:lnSpc>
            </a:pPr>
            <a:endParaRPr lang="en-US" sz="1600">
              <a:latin typeface="Calibri" panose="020F0502020204030204" pitchFamily="34" charset="0"/>
            </a:endParaRPr>
          </a:p>
          <a:p>
            <a:r>
              <a:rPr lang="en-US" sz="1600">
                <a:solidFill>
                  <a:srgbClr val="000000"/>
                </a:solidFill>
                <a:latin typeface="Calibri" panose="020F0502020204030204" pitchFamily="34" charset="0"/>
              </a:rPr>
              <a:t>For more information: </a:t>
            </a:r>
            <a:r>
              <a:rPr lang="en-US" sz="1600" i="1">
                <a:solidFill>
                  <a:srgbClr val="000000"/>
                </a:solidFill>
                <a:latin typeface="Calibri" panose="020F0502020204030204" pitchFamily="34" charset="0"/>
                <a:hlinkClick r:id="rId2"/>
              </a:rPr>
              <a:t>www.staffingindustry.com</a:t>
            </a:r>
            <a:endParaRPr lang="en-US" sz="1600" i="1">
              <a:solidFill>
                <a:srgbClr val="000000"/>
              </a:solidFill>
              <a:latin typeface="Calibri" panose="020F0502020204030204" pitchFamily="34" charset="0"/>
            </a:endParaRPr>
          </a:p>
          <a:p>
            <a:endParaRPr lang="en-US" sz="1600" i="1">
              <a:solidFill>
                <a:srgbClr val="000000"/>
              </a:solidFill>
              <a:latin typeface="Calibri" panose="020F0502020204030204" pitchFamily="34" charset="0"/>
            </a:endParaRPr>
          </a:p>
          <a:p>
            <a:r>
              <a:rPr lang="en-US" sz="1600">
                <a:solidFill>
                  <a:srgbClr val="000000"/>
                </a:solidFill>
                <a:latin typeface="Calibri" panose="020F0502020204030204" pitchFamily="34" charset="0"/>
              </a:rPr>
              <a:t>For global coverage across the workforce solutions ecosystem, follow us        @SIAResearch and connect via </a:t>
            </a:r>
          </a:p>
        </p:txBody>
      </p:sp>
      <p:sp>
        <p:nvSpPr>
          <p:cNvPr id="17" name="Text Box 21"/>
          <p:cNvSpPr txBox="1">
            <a:spLocks noChangeArrowheads="1"/>
          </p:cNvSpPr>
          <p:nvPr userDrawn="1"/>
        </p:nvSpPr>
        <p:spPr bwMode="auto">
          <a:xfrm>
            <a:off x="0" y="6232382"/>
            <a:ext cx="12192000" cy="62562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800"/>
              </a:spcAft>
            </a:pPr>
            <a:r>
              <a:rPr lang="en-US" sz="933">
                <a:latin typeface="Calibri" panose="020F0502020204030204" pitchFamily="34" charset="0"/>
              </a:rPr>
              <a:t>PROPRIETARY DATA, DO NOT DISTRIBUTE OUTSIDE YOUR ORGANIZATION. Your company’s use of this report precludes distribution of its contents, in whole or in part, to other companies or individuals outside your organisation in any form – electronic, written or verbal – without the express written permission of Staffing Industry Analysts. It is your organisation’s responsibility to maintain and protect the confidentiality of this report.</a:t>
            </a:r>
          </a:p>
          <a:p>
            <a:r>
              <a:rPr lang="en-US" sz="933">
                <a:latin typeface="Calibri" panose="020F0502020204030204" pitchFamily="34" charset="0"/>
              </a:rPr>
              <a:t>Staffing Industry Analysts | 1975 W. El Camino Real, Ste. 304 | Mountain View, CA 94040 | 800.950.9496 | www.staffingindustry.com</a:t>
            </a:r>
          </a:p>
        </p:txBody>
      </p:sp>
      <p:pic>
        <p:nvPicPr>
          <p:cNvPr id="18" name="Picture 17">
            <a:hlinkClick r:id="rId3"/>
          </p:cNvPr>
          <p:cNvPicPr/>
          <p:nvPr userDrawn="1"/>
        </p:nvPicPr>
        <p:blipFill>
          <a:blip r:embed="rId4" cstate="screen">
            <a:extLst>
              <a:ext uri="{28A0092B-C50C-407E-A947-70E740481C1C}">
                <a14:useLocalDpi xmlns:a14="http://schemas.microsoft.com/office/drawing/2010/main"/>
              </a:ext>
            </a:extLst>
          </a:blip>
          <a:stretch>
            <a:fillRect/>
          </a:stretch>
        </p:blipFill>
        <p:spPr>
          <a:xfrm>
            <a:off x="6460832" y="5448808"/>
            <a:ext cx="291797" cy="243840"/>
          </a:xfrm>
          <a:prstGeom prst="rect">
            <a:avLst/>
          </a:prstGeom>
        </p:spPr>
      </p:pic>
      <p:pic>
        <p:nvPicPr>
          <p:cNvPr id="19" name="Picture 18">
            <a:hlinkClick r:id="rId5"/>
          </p:cNvPr>
          <p:cNvPicPr/>
          <p:nvPr userDrawn="1"/>
        </p:nvPicPr>
        <p:blipFill>
          <a:blip r:embed="rId6" cstate="screen">
            <a:extLst>
              <a:ext uri="{28A0092B-C50C-407E-A947-70E740481C1C}">
                <a14:useLocalDpi xmlns:a14="http://schemas.microsoft.com/office/drawing/2010/main"/>
              </a:ext>
            </a:extLst>
          </a:blip>
          <a:stretch>
            <a:fillRect/>
          </a:stretch>
        </p:blipFill>
        <p:spPr>
          <a:xfrm>
            <a:off x="9380797" y="5433718"/>
            <a:ext cx="241300" cy="241300"/>
          </a:xfrm>
          <a:prstGeom prst="rect">
            <a:avLst/>
          </a:prstGeom>
        </p:spPr>
      </p:pic>
      <p:pic>
        <p:nvPicPr>
          <p:cNvPr id="20" name="Picture 19">
            <a:hlinkClick r:id="rId7"/>
          </p:cNvPr>
          <p:cNvPicPr/>
          <p:nvPr userDrawn="1"/>
        </p:nvPicPr>
        <p:blipFill>
          <a:blip r:embed="rId8" cstate="screen">
            <a:extLst>
              <a:ext uri="{28A0092B-C50C-407E-A947-70E740481C1C}">
                <a14:useLocalDpi xmlns:a14="http://schemas.microsoft.com/office/drawing/2010/main"/>
              </a:ext>
            </a:extLst>
          </a:blip>
          <a:stretch>
            <a:fillRect/>
          </a:stretch>
        </p:blipFill>
        <p:spPr>
          <a:xfrm>
            <a:off x="9710180" y="5436681"/>
            <a:ext cx="282848" cy="241300"/>
          </a:xfrm>
          <a:prstGeom prst="rect">
            <a:avLst/>
          </a:prstGeom>
        </p:spPr>
      </p:pic>
      <p:pic>
        <p:nvPicPr>
          <p:cNvPr id="21" name="Picture 20">
            <a:hlinkClick r:id="rId9"/>
          </p:cNvPr>
          <p:cNvPicPr/>
          <p:nvPr userDrawn="1"/>
        </p:nvPicPr>
        <p:blipFill>
          <a:blip r:embed="rId10" cstate="screen">
            <a:extLst>
              <a:ext uri="{28A0092B-C50C-407E-A947-70E740481C1C}">
                <a14:useLocalDpi xmlns:a14="http://schemas.microsoft.com/office/drawing/2010/main"/>
              </a:ext>
            </a:extLst>
          </a:blip>
          <a:stretch>
            <a:fillRect/>
          </a:stretch>
        </p:blipFill>
        <p:spPr>
          <a:xfrm>
            <a:off x="10032035" y="5426687"/>
            <a:ext cx="645160" cy="279400"/>
          </a:xfrm>
          <a:prstGeom prst="rect">
            <a:avLst/>
          </a:prstGeom>
        </p:spPr>
      </p:pic>
    </p:spTree>
    <p:extLst>
      <p:ext uri="{BB962C8B-B14F-4D97-AF65-F5344CB8AC3E}">
        <p14:creationId xmlns:p14="http://schemas.microsoft.com/office/powerpoint/2010/main" val="2892003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09600" y="1353312"/>
            <a:ext cx="10972800" cy="841248"/>
          </a:xfrm>
          <a:prstGeom prst="rect">
            <a:avLst/>
          </a:prstGeom>
        </p:spPr>
        <p:txBody>
          <a:bodyPr lIns="0" tIns="0" rIns="0" bIns="0"/>
          <a:lstStyle>
            <a:lvl1pPr algn="l">
              <a:lnSpc>
                <a:spcPts val="4800"/>
              </a:lnSpc>
              <a:defRPr sz="4267" b="1"/>
            </a:lvl1pPr>
          </a:lstStyle>
          <a:p>
            <a:r>
              <a:rPr lang="en-US"/>
              <a:t>Insert 1-line Title with Initial Caps (1-col)</a:t>
            </a:r>
          </a:p>
        </p:txBody>
      </p:sp>
      <p:sp>
        <p:nvSpPr>
          <p:cNvPr id="6" name="Content Placeholder 2"/>
          <p:cNvSpPr>
            <a:spLocks noGrp="1"/>
          </p:cNvSpPr>
          <p:nvPr>
            <p:ph idx="1" hasCustomPrompt="1"/>
          </p:nvPr>
        </p:nvSpPr>
        <p:spPr>
          <a:xfrm>
            <a:off x="609600" y="2194561"/>
            <a:ext cx="10972800" cy="4106115"/>
          </a:xfrm>
          <a:prstGeom prst="rect">
            <a:avLst/>
          </a:prstGeom>
        </p:spPr>
        <p:txBody>
          <a:bodyPr lIns="0" tIns="0" rIns="0" bIns="0"/>
          <a:lstStyle>
            <a:lvl1pPr marL="300551" indent="-300551">
              <a:lnSpc>
                <a:spcPts val="3733"/>
              </a:lnSpc>
              <a:spcBef>
                <a:spcPts val="800"/>
              </a:spcBef>
              <a:spcAft>
                <a:spcPts val="400"/>
              </a:spcAft>
              <a:buClr>
                <a:schemeClr val="accent5"/>
              </a:buClr>
              <a:buSzPct val="110000"/>
              <a:buFont typeface="Wingdings" charset="2"/>
              <a:buChar char="§"/>
              <a:defRPr sz="3200" baseline="0"/>
            </a:lvl1pPr>
            <a:lvl2pPr marL="611687" indent="-304784">
              <a:lnSpc>
                <a:spcPct val="100000"/>
              </a:lnSpc>
              <a:spcBef>
                <a:spcPts val="0"/>
              </a:spcBef>
              <a:spcAft>
                <a:spcPts val="0"/>
              </a:spcAft>
              <a:buSzPct val="65000"/>
              <a:defRPr sz="2933"/>
            </a:lvl2pPr>
            <a:lvl3pPr marL="916472" indent="-298435">
              <a:buSzPct val="100000"/>
              <a:buFont typeface=".AppleSystemUIFont" charset="-120"/>
              <a:buChar char="-"/>
              <a:tabLst/>
              <a:defRPr sz="2667"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2679221880"/>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col, multi-level bullets">
    <p:spTree>
      <p:nvGrpSpPr>
        <p:cNvPr id="1" name=""/>
        <p:cNvGrpSpPr/>
        <p:nvPr/>
      </p:nvGrpSpPr>
      <p:grpSpPr>
        <a:xfrm>
          <a:off x="0" y="0"/>
          <a:ext cx="0" cy="0"/>
          <a:chOff x="0" y="0"/>
          <a:chExt cx="0" cy="0"/>
        </a:xfrm>
      </p:grpSpPr>
      <p:sp>
        <p:nvSpPr>
          <p:cNvPr id="9" name="Content Placeholder 2"/>
          <p:cNvSpPr>
            <a:spLocks noGrp="1"/>
          </p:cNvSpPr>
          <p:nvPr>
            <p:ph idx="1"/>
          </p:nvPr>
        </p:nvSpPr>
        <p:spPr>
          <a:xfrm>
            <a:off x="609600" y="2048257"/>
            <a:ext cx="11277600" cy="4015995"/>
          </a:xfrm>
          <a:prstGeom prst="rect">
            <a:avLst/>
          </a:prstGeom>
        </p:spPr>
        <p:txBody>
          <a:bodyPr lIns="0" tIns="0" rIns="0" bIns="0" numCol="2" spcCol="320040"/>
          <a:lstStyle>
            <a:lvl1pPr marL="225414" indent="-225414">
              <a:lnSpc>
                <a:spcPts val="3000"/>
              </a:lnSpc>
              <a:spcBef>
                <a:spcPts val="600"/>
              </a:spcBef>
              <a:spcAft>
                <a:spcPts val="600"/>
              </a:spcAft>
              <a:buClr>
                <a:srgbClr val="007A53"/>
              </a:buClr>
              <a:buSzPct val="110000"/>
              <a:buFont typeface="Wingdings" charset="2"/>
              <a:buChar char="§"/>
              <a:defRPr sz="2600"/>
            </a:lvl1pPr>
            <a:lvl2pPr marL="458766" indent="-233351">
              <a:lnSpc>
                <a:spcPts val="2800"/>
              </a:lnSpc>
              <a:spcBef>
                <a:spcPts val="0"/>
              </a:spcBef>
              <a:spcAft>
                <a:spcPts val="600"/>
              </a:spcAft>
              <a:buSzPct val="85000"/>
              <a:defRPr sz="2400"/>
            </a:lvl2pPr>
          </a:lstStyle>
          <a:p>
            <a:pPr lvl="0"/>
            <a:r>
              <a:rPr lang="en-US"/>
              <a:t>Click to edit Master text styles</a:t>
            </a:r>
          </a:p>
          <a:p>
            <a:pPr lvl="1"/>
            <a:r>
              <a:rPr lang="en-US"/>
              <a:t>Second level</a:t>
            </a:r>
          </a:p>
        </p:txBody>
      </p:sp>
      <p:sp>
        <p:nvSpPr>
          <p:cNvPr id="5" name="Title 1"/>
          <p:cNvSpPr>
            <a:spLocks noGrp="1"/>
          </p:cNvSpPr>
          <p:nvPr>
            <p:ph type="ctrTitle"/>
          </p:nvPr>
        </p:nvSpPr>
        <p:spPr>
          <a:xfrm>
            <a:off x="609600" y="1188720"/>
            <a:ext cx="11277600" cy="846256"/>
          </a:xfrm>
          <a:prstGeom prst="rect">
            <a:avLst/>
          </a:prstGeom>
        </p:spPr>
        <p:txBody>
          <a:bodyPr lIns="0" tIns="0" rIns="0" bIns="0"/>
          <a:lstStyle>
            <a:lvl1pPr algn="l">
              <a:defRPr sz="3400" b="1"/>
            </a:lvl1pPr>
          </a:lstStyle>
          <a:p>
            <a:r>
              <a:rPr lang="en-US"/>
              <a:t>Click to edit Master title style</a:t>
            </a:r>
          </a:p>
        </p:txBody>
      </p:sp>
    </p:spTree>
    <p:extLst>
      <p:ext uri="{BB962C8B-B14F-4D97-AF65-F5344CB8AC3E}">
        <p14:creationId xmlns:p14="http://schemas.microsoft.com/office/powerpoint/2010/main" val="3404922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1" y="5"/>
            <a:ext cx="12190328" cy="6873991"/>
          </a:xfrm>
          <a:prstGeom prst="rect">
            <a:avLst/>
          </a:prstGeom>
        </p:spPr>
      </p:pic>
      <p:sp>
        <p:nvSpPr>
          <p:cNvPr id="13" name="TextBox 12"/>
          <p:cNvSpPr txBox="1"/>
          <p:nvPr userDrawn="1"/>
        </p:nvSpPr>
        <p:spPr>
          <a:xfrm>
            <a:off x="829062" y="2610557"/>
            <a:ext cx="10490501" cy="1643335"/>
          </a:xfrm>
          <a:prstGeom prst="rect">
            <a:avLst/>
          </a:prstGeom>
          <a:noFill/>
        </p:spPr>
        <p:txBody>
          <a:bodyPr wrap="none" rtlCol="0">
            <a:spAutoFit/>
          </a:bodyPr>
          <a:lstStyle/>
          <a:p>
            <a:pPr>
              <a:lnSpc>
                <a:spcPct val="90000"/>
              </a:lnSpc>
            </a:pPr>
            <a:r>
              <a:rPr lang="en-US" sz="3733" b="1">
                <a:solidFill>
                  <a:schemeClr val="bg1"/>
                </a:solidFill>
              </a:rPr>
              <a:t>CWS 3.0 </a:t>
            </a:r>
            <a:r>
              <a:rPr lang="en-US" sz="3733">
                <a:solidFill>
                  <a:schemeClr val="bg1"/>
                </a:solidFill>
              </a:rPr>
              <a:t>is Staffing Industry Analysts’ award-winning</a:t>
            </a:r>
            <a:br>
              <a:rPr lang="en-US" sz="3733">
                <a:solidFill>
                  <a:schemeClr val="bg1"/>
                </a:solidFill>
              </a:rPr>
            </a:br>
            <a:r>
              <a:rPr lang="en-US" sz="3733">
                <a:solidFill>
                  <a:schemeClr val="bg1"/>
                </a:solidFill>
              </a:rPr>
              <a:t>weekly newsletter for workforce managers and is</a:t>
            </a:r>
            <a:br>
              <a:rPr lang="en-US" sz="3733">
                <a:solidFill>
                  <a:schemeClr val="bg1"/>
                </a:solidFill>
              </a:rPr>
            </a:br>
            <a:r>
              <a:rPr lang="en-US" sz="3733">
                <a:solidFill>
                  <a:schemeClr val="bg1"/>
                </a:solidFill>
              </a:rPr>
              <a:t>read by over 10,000 workforce professionals globally.</a:t>
            </a:r>
          </a:p>
        </p:txBody>
      </p:sp>
      <p:sp>
        <p:nvSpPr>
          <p:cNvPr id="14" name="TextBox 13"/>
          <p:cNvSpPr txBox="1"/>
          <p:nvPr userDrawn="1"/>
        </p:nvSpPr>
        <p:spPr>
          <a:xfrm>
            <a:off x="1297181" y="4207709"/>
            <a:ext cx="2080313" cy="420564"/>
          </a:xfrm>
          <a:prstGeom prst="rect">
            <a:avLst/>
          </a:prstGeom>
          <a:noFill/>
        </p:spPr>
        <p:txBody>
          <a:bodyPr wrap="none" rtlCol="0">
            <a:spAutoFit/>
          </a:bodyPr>
          <a:lstStyle/>
          <a:p>
            <a:r>
              <a:rPr lang="en-US" sz="2133" b="1">
                <a:solidFill>
                  <a:schemeClr val="bg1"/>
                </a:solidFill>
              </a:rPr>
              <a:t>@CW_Strategies</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244" y="4312469"/>
            <a:ext cx="338937" cy="275539"/>
          </a:xfrm>
          <a:prstGeom prst="rect">
            <a:avLst/>
          </a:prstGeom>
        </p:spPr>
      </p:pic>
      <p:pic>
        <p:nvPicPr>
          <p:cNvPr id="8" name="Picture 7"/>
          <p:cNvPicPr>
            <a:picLocks noChangeAspect="1"/>
          </p:cNvPicPr>
          <p:nvPr userDrawn="1"/>
        </p:nvPicPr>
        <p:blipFill>
          <a:blip r:embed="rId4"/>
          <a:stretch>
            <a:fillRect/>
          </a:stretch>
        </p:blipFill>
        <p:spPr>
          <a:xfrm>
            <a:off x="10561889" y="5795713"/>
            <a:ext cx="1316737" cy="768096"/>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3119418" y="730395"/>
            <a:ext cx="8718669" cy="757130"/>
          </a:xfrm>
          <a:prstGeom prst="rect">
            <a:avLst/>
          </a:prstGeom>
          <a:noFill/>
        </p:spPr>
        <p:txBody>
          <a:bodyPr wrap="none" rtlCol="0">
            <a:spAutoFit/>
          </a:bodyPr>
          <a:lstStyle/>
          <a:p>
            <a:pPr>
              <a:lnSpc>
                <a:spcPct val="90000"/>
              </a:lnSpc>
            </a:pPr>
            <a:r>
              <a:rPr lang="en-US" sz="2400" b="1">
                <a:solidFill>
                  <a:schemeClr val="tx1"/>
                </a:solidFill>
              </a:rPr>
              <a:t>A Weekly Roundup of Workforce Solutions Management Headlines</a:t>
            </a:r>
            <a:br>
              <a:rPr lang="en-US" sz="3200">
                <a:solidFill>
                  <a:schemeClr val="tx1"/>
                </a:solidFill>
              </a:rPr>
            </a:br>
            <a:r>
              <a:rPr lang="en-US" sz="2400">
                <a:solidFill>
                  <a:schemeClr val="tx1"/>
                </a:solidFill>
              </a:rPr>
              <a:t>Subscribe at </a:t>
            </a:r>
            <a:r>
              <a:rPr lang="en-US" sz="2400" b="1">
                <a:solidFill>
                  <a:schemeClr val="tx1"/>
                </a:solidFill>
              </a:rPr>
              <a:t>www.cwstrategies.staffingindustry.com</a:t>
            </a:r>
          </a:p>
        </p:txBody>
      </p:sp>
    </p:spTree>
    <p:extLst>
      <p:ext uri="{BB962C8B-B14F-4D97-AF65-F5344CB8AC3E}">
        <p14:creationId xmlns:p14="http://schemas.microsoft.com/office/powerpoint/2010/main" val="53658117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8308" cy="6867136"/>
          </a:xfrm>
          <a:prstGeom prst="rect">
            <a:avLst/>
          </a:prstGeom>
        </p:spPr>
      </p:pic>
      <p:sp>
        <p:nvSpPr>
          <p:cNvPr id="9" name="TextBox 8"/>
          <p:cNvSpPr txBox="1"/>
          <p:nvPr userDrawn="1"/>
        </p:nvSpPr>
        <p:spPr>
          <a:xfrm>
            <a:off x="503942" y="5433691"/>
            <a:ext cx="7486537" cy="913199"/>
          </a:xfrm>
          <a:prstGeom prst="rect">
            <a:avLst/>
          </a:prstGeom>
          <a:noFill/>
        </p:spPr>
        <p:txBody>
          <a:bodyPr wrap="none" rtlCol="0">
            <a:spAutoFit/>
          </a:bodyPr>
          <a:lstStyle/>
          <a:p>
            <a:r>
              <a:rPr lang="en-US" sz="2667" b="1">
                <a:solidFill>
                  <a:schemeClr val="bg1"/>
                </a:solidFill>
              </a:rPr>
              <a:t>Subscribe for free today!</a:t>
            </a:r>
            <a:br>
              <a:rPr lang="en-US" sz="2667" b="1">
                <a:solidFill>
                  <a:schemeClr val="bg1"/>
                </a:solidFill>
              </a:rPr>
            </a:br>
            <a:r>
              <a:rPr lang="en-US" sz="2667" b="1">
                <a:solidFill>
                  <a:srgbClr val="FFD100"/>
                </a:solidFill>
              </a:rPr>
              <a:t>http://bit.ly/SIAGlobalDailyNews </a:t>
            </a:r>
            <a:r>
              <a:rPr lang="en-US" sz="2667">
                <a:solidFill>
                  <a:schemeClr val="bg1"/>
                </a:solidFill>
              </a:rPr>
              <a:t>|</a:t>
            </a:r>
            <a:r>
              <a:rPr lang="en-US" sz="2667" b="1">
                <a:solidFill>
                  <a:schemeClr val="bg1"/>
                </a:solidFill>
              </a:rPr>
              <a:t> </a:t>
            </a:r>
            <a:r>
              <a:rPr lang="en-US" sz="2667" b="1">
                <a:solidFill>
                  <a:srgbClr val="FFD100"/>
                </a:solidFill>
              </a:rPr>
              <a:t>@SIADailyNews</a:t>
            </a:r>
          </a:p>
        </p:txBody>
      </p:sp>
      <p:sp>
        <p:nvSpPr>
          <p:cNvPr id="10" name="TextBox 9"/>
          <p:cNvSpPr txBox="1"/>
          <p:nvPr userDrawn="1"/>
        </p:nvSpPr>
        <p:spPr>
          <a:xfrm>
            <a:off x="438918" y="341193"/>
            <a:ext cx="11464229" cy="707886"/>
          </a:xfrm>
          <a:prstGeom prst="rect">
            <a:avLst/>
          </a:prstGeom>
          <a:noFill/>
        </p:spPr>
        <p:txBody>
          <a:bodyPr wrap="none" rtlCol="0">
            <a:spAutoFit/>
          </a:bodyPr>
          <a:lstStyle/>
          <a:p>
            <a:r>
              <a:rPr lang="en-US" sz="4000" b="1">
                <a:solidFill>
                  <a:schemeClr val="accent1"/>
                </a:solidFill>
              </a:rPr>
              <a:t>STAY CURRENT ON ALL STAFFING NEWS AS IT BREAKS</a:t>
            </a:r>
          </a:p>
        </p:txBody>
      </p:sp>
      <p:sp>
        <p:nvSpPr>
          <p:cNvPr id="11" name="TextBox 10"/>
          <p:cNvSpPr txBox="1"/>
          <p:nvPr userDrawn="1"/>
        </p:nvSpPr>
        <p:spPr>
          <a:xfrm>
            <a:off x="455168" y="1859600"/>
            <a:ext cx="8566912" cy="2456313"/>
          </a:xfrm>
          <a:prstGeom prst="rect">
            <a:avLst/>
          </a:prstGeom>
          <a:noFill/>
        </p:spPr>
        <p:txBody>
          <a:bodyPr wrap="square" rtlCol="0">
            <a:spAutoFit/>
          </a:bodyPr>
          <a:lstStyle/>
          <a:p>
            <a:pPr>
              <a:lnSpc>
                <a:spcPct val="90000"/>
              </a:lnSpc>
            </a:pPr>
            <a:r>
              <a:rPr lang="en-US" sz="4267" b="1">
                <a:solidFill>
                  <a:schemeClr val="bg1"/>
                </a:solidFill>
              </a:rPr>
              <a:t>Global Daily News </a:t>
            </a:r>
            <a:r>
              <a:rPr lang="en-US" sz="4267">
                <a:solidFill>
                  <a:schemeClr val="bg1"/>
                </a:solidFill>
              </a:rPr>
              <a:t>is read by more than 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40" y="5857283"/>
            <a:ext cx="1219200" cy="706931"/>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8806235" y="1859601"/>
            <a:ext cx="2776165" cy="3266577"/>
            <a:chOff x="6604676" y="1394700"/>
            <a:chExt cx="2082124" cy="2449933"/>
          </a:xfrm>
        </p:grpSpPr>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09538" y="1929066"/>
              <a:ext cx="642282" cy="1567169"/>
            </a:xfrm>
            <a:prstGeom prst="rect">
              <a:avLst/>
            </a:prstGeom>
          </p:spPr>
        </p:pic>
      </p:grpSp>
    </p:spTree>
    <p:extLst>
      <p:ext uri="{BB962C8B-B14F-4D97-AF65-F5344CB8AC3E}">
        <p14:creationId xmlns:p14="http://schemas.microsoft.com/office/powerpoint/2010/main" val="327505374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17" y="0"/>
            <a:ext cx="12164967" cy="1828800"/>
          </a:xfrm>
          <a:prstGeom prst="rect">
            <a:avLst/>
          </a:prstGeom>
          <a:gradFill>
            <a:gsLst>
              <a:gs pos="0">
                <a:srgbClr val="F3F4F8"/>
              </a:gs>
              <a:gs pos="100000">
                <a:srgbClr val="FCFDFC"/>
              </a:gs>
            </a:gsLst>
            <a:lin ang="16200000" scaled="0"/>
          </a:gradFill>
        </p:spPr>
      </p:pic>
      <p:sp>
        <p:nvSpPr>
          <p:cNvPr id="8" name="TextBox 7"/>
          <p:cNvSpPr txBox="1"/>
          <p:nvPr userDrawn="1"/>
        </p:nvSpPr>
        <p:spPr>
          <a:xfrm>
            <a:off x="427547" y="2091584"/>
            <a:ext cx="7568971" cy="2102465"/>
          </a:xfrm>
          <a:prstGeom prst="rect">
            <a:avLst/>
          </a:prstGeom>
          <a:noFill/>
        </p:spPr>
        <p:txBody>
          <a:bodyPr wrap="square" lIns="0" bIns="0" rtlCol="0">
            <a:noAutofit/>
          </a:bodyPr>
          <a:lstStyle/>
          <a:p>
            <a:r>
              <a:rPr lang="en-US" sz="4267" b="1">
                <a:solidFill>
                  <a:schemeClr val="accent1"/>
                </a:solidFill>
              </a:rPr>
              <a:t>Let Your Voice Be Heard.</a:t>
            </a:r>
          </a:p>
          <a:p>
            <a:r>
              <a:rPr lang="en-US" sz="2667" kern="1200">
                <a:solidFill>
                  <a:schemeClr val="tx1"/>
                </a:solidFill>
                <a:effectLst/>
                <a:latin typeface="+mn-lt"/>
                <a:ea typeface="+mn-ea"/>
                <a:cs typeface="+mn-cs"/>
              </a:rPr>
              <a:t>We invite you to contribute to </a:t>
            </a:r>
            <a:r>
              <a:rPr lang="en-US" sz="2667" b="1" kern="1200">
                <a:solidFill>
                  <a:schemeClr val="accent1"/>
                </a:solidFill>
                <a:effectLst/>
                <a:latin typeface="+mn-lt"/>
                <a:ea typeface="+mn-ea"/>
                <a:cs typeface="+mn-cs"/>
              </a:rPr>
              <a:t>The Staffing Stream, </a:t>
            </a:r>
            <a:r>
              <a:rPr lang="en-US" sz="2667" kern="1200">
                <a:solidFill>
                  <a:schemeClr val="tx1"/>
                </a:solidFill>
                <a:effectLst/>
                <a:latin typeface="+mn-lt"/>
                <a:ea typeface="+mn-ea"/>
                <a:cs typeface="+mn-cs"/>
              </a:rPr>
              <a:t>Staffing Industry Analysts’ guest blog, the acclaimed online thought leadership platform for voices in the Workforce Solutions Ecosystem.</a:t>
            </a:r>
          </a:p>
          <a:p>
            <a:endParaRPr lang="en-US" sz="2667" kern="1200">
              <a:solidFill>
                <a:schemeClr val="tx1"/>
              </a:solidFill>
              <a:effectLst/>
              <a:latin typeface="+mn-lt"/>
              <a:ea typeface="+mn-ea"/>
              <a:cs typeface="+mn-cs"/>
            </a:endParaRPr>
          </a:p>
          <a:p>
            <a:br>
              <a:rPr lang="en-US" sz="1867" kern="1200">
                <a:solidFill>
                  <a:schemeClr val="tx1"/>
                </a:solidFill>
                <a:effectLst/>
                <a:latin typeface="+mn-lt"/>
                <a:ea typeface="+mn-ea"/>
                <a:cs typeface="+mn-cs"/>
              </a:rPr>
            </a:br>
            <a:endParaRPr lang="en-US" sz="1867" kern="1200">
              <a:solidFill>
                <a:schemeClr val="tx1"/>
              </a:solidFill>
              <a:effectLst/>
              <a:latin typeface="+mn-lt"/>
              <a:ea typeface="+mn-ea"/>
              <a:cs typeface="+mn-cs"/>
            </a:endParaRPr>
          </a:p>
          <a:p>
            <a:br>
              <a:rPr lang="en-US" sz="1867" kern="1200">
                <a:solidFill>
                  <a:schemeClr val="tx1"/>
                </a:solidFill>
                <a:effectLst/>
                <a:latin typeface="+mn-lt"/>
                <a:ea typeface="+mn-ea"/>
                <a:cs typeface="+mn-cs"/>
              </a:rPr>
            </a:br>
            <a:r>
              <a:rPr lang="en-US" sz="2667" kern="1200">
                <a:solidFill>
                  <a:schemeClr val="accent1"/>
                </a:solidFill>
                <a:effectLst/>
                <a:latin typeface="+mn-lt"/>
                <a:ea typeface="+mn-ea"/>
                <a:cs typeface="+mn-cs"/>
              </a:rPr>
              <a:t>Join the conversation today and make a difference! </a:t>
            </a:r>
            <a:r>
              <a:rPr lang="en-US" sz="2667" b="1" kern="1200">
                <a:solidFill>
                  <a:schemeClr val="accent1"/>
                </a:solidFill>
                <a:effectLst/>
                <a:latin typeface="+mn-lt"/>
                <a:ea typeface="+mn-ea"/>
                <a:cs typeface="+mn-cs"/>
              </a:rPr>
              <a:t>www.thestaffingstream.com </a:t>
            </a:r>
            <a:endParaRPr lang="en-US" sz="2667" kern="1200">
              <a:solidFill>
                <a:schemeClr val="accent1"/>
              </a:solidFill>
              <a:effectLst/>
              <a:latin typeface="+mn-lt"/>
              <a:ea typeface="+mn-ea"/>
              <a:cs typeface="+mn-cs"/>
            </a:endParaRPr>
          </a:p>
          <a:p>
            <a:r>
              <a:rPr lang="en-US" sz="2667" kern="1200">
                <a:solidFill>
                  <a:schemeClr val="tx1"/>
                </a:solidFill>
                <a:effectLst/>
                <a:latin typeface="+mn-lt"/>
                <a:ea typeface="+mn-ea"/>
                <a:cs typeface="+mn-cs"/>
              </a:rPr>
              <a:t> </a:t>
            </a:r>
          </a:p>
        </p:txBody>
      </p:sp>
      <p:pic>
        <p:nvPicPr>
          <p:cNvPr id="5" name="Picture 4">
            <a:extLst>
              <a:ext uri="{FF2B5EF4-FFF2-40B4-BE49-F238E27FC236}">
                <a16:creationId xmlns:a16="http://schemas.microsoft.com/office/drawing/2014/main" id="{3840DD5D-DF27-BD41-ACF7-1F7D323B0732}"/>
              </a:ext>
            </a:extLst>
          </p:cNvPr>
          <p:cNvPicPr>
            <a:picLocks noChangeAspect="1"/>
          </p:cNvPicPr>
          <p:nvPr userDrawn="1"/>
        </p:nvPicPr>
        <p:blipFill>
          <a:blip r:embed="rId3"/>
          <a:stretch>
            <a:fillRect/>
          </a:stretch>
        </p:blipFill>
        <p:spPr>
          <a:xfrm>
            <a:off x="10612689" y="5795713"/>
            <a:ext cx="1254036" cy="731520"/>
          </a:xfrm>
          <a:prstGeom prst="rect">
            <a:avLst/>
          </a:prstGeom>
        </p:spPr>
      </p:pic>
      <p:pic>
        <p:nvPicPr>
          <p:cNvPr id="6" name="Picture 5">
            <a:extLst>
              <a:ext uri="{FF2B5EF4-FFF2-40B4-BE49-F238E27FC236}">
                <a16:creationId xmlns:a16="http://schemas.microsoft.com/office/drawing/2014/main" id="{1F975A5A-7C9A-0A4D-B51B-6B05302A16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67965" y="2289984"/>
            <a:ext cx="3086817" cy="3115136"/>
          </a:xfrm>
          <a:prstGeom prst="rect">
            <a:avLst/>
          </a:prstGeom>
          <a:ln>
            <a:solidFill>
              <a:schemeClr val="tx1"/>
            </a:solidFill>
          </a:ln>
        </p:spPr>
      </p:pic>
    </p:spTree>
    <p:extLst>
      <p:ext uri="{BB962C8B-B14F-4D97-AF65-F5344CB8AC3E}">
        <p14:creationId xmlns:p14="http://schemas.microsoft.com/office/powerpoint/2010/main" val="69409317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96934"/>
      </p:ext>
    </p:extLst>
  </p:cSld>
  <p:clrMapOvr>
    <a:masterClrMapping/>
  </p:clrMapOvr>
  <mc:AlternateContent xmlns:mc="http://schemas.openxmlformats.org/markup-compatibility/2006" xmlns:p14="http://schemas.microsoft.com/office/powerpoint/2010/main">
    <mc:Choice Requires="p14">
      <p:transition p14:dur="0" advClick="0">
        <p:fade/>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82" indent="0" algn="ctr">
              <a:buNone/>
              <a:defRPr/>
            </a:lvl2pPr>
            <a:lvl3pPr marL="685766" indent="0" algn="ctr">
              <a:buNone/>
              <a:defRPr/>
            </a:lvl3pPr>
            <a:lvl4pPr marL="1028649" indent="0" algn="ctr">
              <a:buNone/>
              <a:defRPr/>
            </a:lvl4pPr>
            <a:lvl5pPr marL="1371532" indent="0" algn="ctr">
              <a:buNone/>
              <a:defRPr/>
            </a:lvl5pPr>
            <a:lvl6pPr marL="1714414" indent="0" algn="ctr">
              <a:buNone/>
              <a:defRPr/>
            </a:lvl6pPr>
            <a:lvl7pPr marL="2057298" indent="0" algn="ctr">
              <a:buNone/>
              <a:defRPr/>
            </a:lvl7pPr>
            <a:lvl8pPr marL="2400180" indent="0" algn="ctr">
              <a:buNone/>
              <a:defRPr/>
            </a:lvl8pPr>
            <a:lvl9pPr marL="274306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127711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9347200" y="6645276"/>
            <a:ext cx="2844800" cy="212725"/>
          </a:xfrm>
          <a:prstGeom prst="rect">
            <a:avLst/>
          </a:prstGeom>
        </p:spPr>
        <p:txBody>
          <a:bodyPr vert="horz" lIns="91440" tIns="45720" rIns="91440" bIns="45720" rtlCol="0" anchor="ctr"/>
          <a:lstStyle>
            <a:lvl1pPr algn="r">
              <a:defRPr sz="12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860" y="1"/>
            <a:ext cx="12186280" cy="6871708"/>
          </a:xfrm>
          <a:prstGeom prst="rect">
            <a:avLst/>
          </a:prstGeom>
        </p:spPr>
      </p:pic>
    </p:spTree>
    <p:extLst>
      <p:ext uri="{BB962C8B-B14F-4D97-AF65-F5344CB8AC3E}">
        <p14:creationId xmlns:p14="http://schemas.microsoft.com/office/powerpoint/2010/main" val="426449882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1243584"/>
            <a:ext cx="12192000" cy="4876800"/>
          </a:xfrm>
          <a:prstGeom prst="rect">
            <a:avLst/>
          </a:prstGeom>
        </p:spPr>
        <p:txBody>
          <a:bodyPr lIns="640080" tIns="274320" rIns="4572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1723395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1243584"/>
            <a:ext cx="12192000" cy="4876800"/>
          </a:xfrm>
          <a:prstGeom prst="rect">
            <a:avLst/>
          </a:prstGeom>
        </p:spPr>
        <p:txBody>
          <a:bodyPr lIns="640080" tIns="274320" rIns="457200" bIns="0" numCol="2" spcCol="32004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36561425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4476631" y="1219201"/>
            <a:ext cx="7715372" cy="4656667"/>
          </a:xfrm>
          <a:prstGeom prst="rect">
            <a:avLst/>
          </a:prstGeom>
        </p:spPr>
        <p:txBody>
          <a:bodyPr lIns="228600" tIns="274320" rIns="4572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609603" y="1670305"/>
            <a:ext cx="3867028" cy="4205563"/>
          </a:xfrm>
          <a:prstGeom prst="rect">
            <a:avLst/>
          </a:prstGeom>
        </p:spPr>
        <p:txBody>
          <a:bodyPr lIns="0" tIns="0" rIns="0" bIns="0"/>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4177553" y="10255624"/>
            <a:ext cx="0" cy="0"/>
          </a:xfrm>
          <a:prstGeom prst="rect">
            <a:avLst/>
          </a:prstGeom>
          <a:noFill/>
        </p:spPr>
        <p:txBody>
          <a:bodyPr wrap="none" lIns="0" tIns="0" rIns="0" bIns="0" rtlCol="0">
            <a:noAutofit/>
          </a:bodyPr>
          <a:lstStyle/>
          <a:p>
            <a:pPr marL="304776" indent="-304776" algn="l">
              <a:lnSpc>
                <a:spcPts val="3733"/>
              </a:lnSpc>
              <a:spcAft>
                <a:spcPts val="800"/>
              </a:spcAft>
              <a:buClr>
                <a:srgbClr val="EE2E24"/>
              </a:buClr>
              <a:buSzPct val="90000"/>
              <a:buFont typeface="Wingdings" charset="2"/>
              <a:buChar char="§"/>
            </a:pPr>
            <a:endParaRPr lang="en-US" sz="3200"/>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5875869"/>
            <a:ext cx="12192000" cy="211667"/>
          </a:xfrm>
          <a:prstGeom prst="rect">
            <a:avLst/>
          </a:prstGeom>
        </p:spPr>
        <p:txBody>
          <a:bodyPr lIns="457200" tIns="91440" rIns="0" bIns="0" anchor="t" anchorCtr="0"/>
          <a:lstStyle>
            <a:lvl1pPr marL="0" indent="0" algn="l">
              <a:lnSpc>
                <a:spcPts val="1600"/>
              </a:lnSpc>
              <a:spcBef>
                <a:spcPts val="0"/>
              </a:spcBef>
              <a:buNone/>
              <a:defRPr sz="1467" b="0" i="1" baseline="0">
                <a:latin typeface="Times New Roman" charset="0"/>
                <a:ea typeface="Times New Roman" charset="0"/>
                <a:cs typeface="Times New Roman" charset="0"/>
              </a:defRPr>
            </a:lvl1pPr>
            <a:lvl2pPr marL="609555" indent="0">
              <a:buNone/>
              <a:defRPr sz="1067" b="0" i="1">
                <a:latin typeface="Times New Roman" charset="0"/>
                <a:ea typeface="Times New Roman" charset="0"/>
                <a:cs typeface="Times New Roman" charset="0"/>
              </a:defRPr>
            </a:lvl2pPr>
            <a:lvl3pPr marL="1219110" indent="0">
              <a:buNone/>
              <a:defRPr sz="1067" b="0" i="1">
                <a:latin typeface="Times New Roman" charset="0"/>
                <a:ea typeface="Times New Roman" charset="0"/>
                <a:cs typeface="Times New Roman" charset="0"/>
              </a:defRPr>
            </a:lvl3pPr>
            <a:lvl4pPr marL="1828664" indent="0">
              <a:buNone/>
              <a:defRPr sz="1067" b="0" i="1">
                <a:latin typeface="Times New Roman" charset="0"/>
                <a:ea typeface="Times New Roman" charset="0"/>
                <a:cs typeface="Times New Roman" charset="0"/>
              </a:defRPr>
            </a:lvl4pPr>
            <a:lvl5pPr marL="243821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077520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609605" y="4955372"/>
            <a:ext cx="10972799" cy="1166029"/>
          </a:xfrm>
          <a:prstGeom prst="rect">
            <a:avLst/>
          </a:prstGeom>
        </p:spPr>
        <p:txBody>
          <a:bodyPr lIns="0" tIns="228600" rIns="2286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609605" y="1377700"/>
            <a:ext cx="10972799" cy="3160437"/>
          </a:xfrm>
          <a:prstGeom prst="rect">
            <a:avLst/>
          </a:prstGeom>
        </p:spPr>
        <p:txBody>
          <a:bodyPr lIns="0" tIns="0" rIns="0" bIns="0"/>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4605868"/>
            <a:ext cx="12192000" cy="304800"/>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55" indent="0">
              <a:buNone/>
              <a:defRPr sz="1067" b="0" i="1">
                <a:latin typeface="Times New Roman" charset="0"/>
                <a:ea typeface="Times New Roman" charset="0"/>
                <a:cs typeface="Times New Roman" charset="0"/>
              </a:defRPr>
            </a:lvl2pPr>
            <a:lvl3pPr marL="1219110" indent="0">
              <a:buNone/>
              <a:defRPr sz="1067" b="0" i="1">
                <a:latin typeface="Times New Roman" charset="0"/>
                <a:ea typeface="Times New Roman" charset="0"/>
                <a:cs typeface="Times New Roman" charset="0"/>
              </a:defRPr>
            </a:lvl3pPr>
            <a:lvl4pPr marL="1828664" indent="0">
              <a:buNone/>
              <a:defRPr sz="1067" b="0" i="1">
                <a:latin typeface="Times New Roman" charset="0"/>
                <a:ea typeface="Times New Roman" charset="0"/>
                <a:cs typeface="Times New Roman" charset="0"/>
              </a:defRPr>
            </a:lvl4pPr>
            <a:lvl5pPr marL="243821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Tree>
    <p:extLst>
      <p:ext uri="{BB962C8B-B14F-4D97-AF65-F5344CB8AC3E}">
        <p14:creationId xmlns:p14="http://schemas.microsoft.com/office/powerpoint/2010/main" val="4177219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7721603" y="1670304"/>
            <a:ext cx="3867028" cy="4450080"/>
          </a:xfrm>
          <a:prstGeom prst="rect">
            <a:avLst/>
          </a:prstGeom>
        </p:spPr>
        <p:txBody>
          <a:bodyPr lIns="0" tIns="0" rIns="0" bIns="0"/>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1243584"/>
            <a:ext cx="7721600" cy="4876800"/>
          </a:xfrm>
          <a:prstGeom prst="rect">
            <a:avLst/>
          </a:prstGeom>
        </p:spPr>
        <p:txBody>
          <a:bodyPr lIns="640080" tIns="274320" rIns="2286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5875869"/>
            <a:ext cx="12192000" cy="211667"/>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55" indent="0">
              <a:buNone/>
              <a:defRPr sz="1067" b="0" i="1">
                <a:latin typeface="Times New Roman" charset="0"/>
                <a:ea typeface="Times New Roman" charset="0"/>
                <a:cs typeface="Times New Roman" charset="0"/>
              </a:defRPr>
            </a:lvl2pPr>
            <a:lvl3pPr marL="1219110" indent="0">
              <a:buNone/>
              <a:defRPr sz="1067" b="0" i="1">
                <a:latin typeface="Times New Roman" charset="0"/>
                <a:ea typeface="Times New Roman" charset="0"/>
                <a:cs typeface="Times New Roman" charset="0"/>
              </a:defRPr>
            </a:lvl3pPr>
            <a:lvl4pPr marL="1828664" indent="0">
              <a:buNone/>
              <a:defRPr sz="1067" b="0" i="1">
                <a:latin typeface="Times New Roman" charset="0"/>
                <a:ea typeface="Times New Roman" charset="0"/>
                <a:cs typeface="Times New Roman" charset="0"/>
              </a:defRPr>
            </a:lvl4pPr>
            <a:lvl5pPr marL="243821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4922490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867805"/>
            <a:ext cx="12192000" cy="1181131"/>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2048938"/>
            <a:ext cx="12192000" cy="4072465"/>
          </a:xfrm>
          <a:prstGeom prst="rect">
            <a:avLst/>
          </a:prstGeom>
        </p:spPr>
        <p:txBody>
          <a:bodyPr lIns="640080" tIns="274320" rIns="4572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2926841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867805"/>
            <a:ext cx="12192000" cy="1181131"/>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2048938"/>
            <a:ext cx="12192000" cy="4072465"/>
          </a:xfrm>
          <a:prstGeom prst="rect">
            <a:avLst/>
          </a:prstGeom>
        </p:spPr>
        <p:txBody>
          <a:bodyPr lIns="640080" tIns="274320" rIns="457200" bIns="0" numCol="2" spcCol="32004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881296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4476631" y="1926337"/>
            <a:ext cx="7715372" cy="3949531"/>
          </a:xfrm>
          <a:prstGeom prst="rect">
            <a:avLst/>
          </a:prstGeom>
        </p:spPr>
        <p:txBody>
          <a:bodyPr lIns="228600" tIns="274320" rIns="4572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609603" y="2302936"/>
            <a:ext cx="3867028" cy="3572933"/>
          </a:xfrm>
          <a:prstGeom prst="rect">
            <a:avLst/>
          </a:prstGeom>
        </p:spPr>
        <p:txBody>
          <a:bodyPr lIns="0" tIns="0" rIns="0" bIns="0"/>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5875869"/>
            <a:ext cx="12192000" cy="211667"/>
          </a:xfrm>
          <a:prstGeom prst="rect">
            <a:avLst/>
          </a:prstGeom>
        </p:spPr>
        <p:txBody>
          <a:bodyPr lIns="457200" tIns="91440" rIns="0" bIns="0" anchor="t" anchorCtr="0"/>
          <a:lstStyle>
            <a:lvl1pPr marL="0" indent="0" algn="l">
              <a:lnSpc>
                <a:spcPts val="1600"/>
              </a:lnSpc>
              <a:spcBef>
                <a:spcPts val="0"/>
              </a:spcBef>
              <a:buNone/>
              <a:defRPr sz="1467" b="0" i="1" baseline="0">
                <a:latin typeface="Times New Roman" charset="0"/>
                <a:ea typeface="Times New Roman" charset="0"/>
                <a:cs typeface="Times New Roman" charset="0"/>
              </a:defRPr>
            </a:lvl1pPr>
            <a:lvl2pPr marL="609555" indent="0">
              <a:buNone/>
              <a:defRPr sz="1067" b="0" i="1">
                <a:latin typeface="Times New Roman" charset="0"/>
                <a:ea typeface="Times New Roman" charset="0"/>
                <a:cs typeface="Times New Roman" charset="0"/>
              </a:defRPr>
            </a:lvl2pPr>
            <a:lvl3pPr marL="1219110" indent="0">
              <a:buNone/>
              <a:defRPr sz="1067" b="0" i="1">
                <a:latin typeface="Times New Roman" charset="0"/>
                <a:ea typeface="Times New Roman" charset="0"/>
                <a:cs typeface="Times New Roman" charset="0"/>
              </a:defRPr>
            </a:lvl3pPr>
            <a:lvl4pPr marL="1828664" indent="0">
              <a:buNone/>
              <a:defRPr sz="1067" b="0" i="1">
                <a:latin typeface="Times New Roman" charset="0"/>
                <a:ea typeface="Times New Roman" charset="0"/>
                <a:cs typeface="Times New Roman" charset="0"/>
              </a:defRPr>
            </a:lvl4pPr>
            <a:lvl5pPr marL="243821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755904"/>
            <a:ext cx="12192000" cy="1225296"/>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4177553" y="10255624"/>
            <a:ext cx="0" cy="0"/>
          </a:xfrm>
          <a:prstGeom prst="rect">
            <a:avLst/>
          </a:prstGeom>
          <a:noFill/>
        </p:spPr>
        <p:txBody>
          <a:bodyPr wrap="none" lIns="0" tIns="0" rIns="0" bIns="0" rtlCol="0">
            <a:noAutofit/>
          </a:bodyPr>
          <a:lstStyle/>
          <a:p>
            <a:pPr marL="304776" indent="-304776" algn="l">
              <a:lnSpc>
                <a:spcPts val="3733"/>
              </a:lnSpc>
              <a:spcAft>
                <a:spcPts val="800"/>
              </a:spcAft>
              <a:buClr>
                <a:srgbClr val="EE2E24"/>
              </a:buClr>
              <a:buSzPct val="90000"/>
              <a:buFont typeface="Wingdings" charset="2"/>
              <a:buChar char="§"/>
            </a:pPr>
            <a:endParaRPr lang="en-US" sz="3200"/>
          </a:p>
        </p:txBody>
      </p:sp>
    </p:spTree>
    <p:extLst>
      <p:ext uri="{BB962C8B-B14F-4D97-AF65-F5344CB8AC3E}">
        <p14:creationId xmlns:p14="http://schemas.microsoft.com/office/powerpoint/2010/main" val="305500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609604" y="2133600"/>
            <a:ext cx="10972797" cy="2926080"/>
          </a:xfrm>
          <a:prstGeom prst="rect">
            <a:avLst/>
          </a:prstGeom>
        </p:spPr>
        <p:txBody>
          <a:bodyPr lIns="0" tIns="0" rIns="0" bIns="0"/>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755904"/>
            <a:ext cx="12192000" cy="1140629"/>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609607" y="5444068"/>
            <a:ext cx="10972799" cy="660400"/>
          </a:xfrm>
          <a:prstGeom prst="rect">
            <a:avLst/>
          </a:prstGeom>
        </p:spPr>
        <p:txBody>
          <a:bodyPr lIns="0" tIns="228600" rIns="2286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3" y="5094564"/>
            <a:ext cx="12192000" cy="304800"/>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55" indent="0">
              <a:buNone/>
              <a:defRPr sz="1067" b="0" i="1">
                <a:latin typeface="Times New Roman" charset="0"/>
                <a:ea typeface="Times New Roman" charset="0"/>
                <a:cs typeface="Times New Roman" charset="0"/>
              </a:defRPr>
            </a:lvl2pPr>
            <a:lvl3pPr marL="1219110" indent="0">
              <a:buNone/>
              <a:defRPr sz="1067" b="0" i="1">
                <a:latin typeface="Times New Roman" charset="0"/>
                <a:ea typeface="Times New Roman" charset="0"/>
                <a:cs typeface="Times New Roman" charset="0"/>
              </a:defRPr>
            </a:lvl3pPr>
            <a:lvl4pPr marL="1828664" indent="0">
              <a:buNone/>
              <a:defRPr sz="1067" b="0" i="1">
                <a:latin typeface="Times New Roman" charset="0"/>
                <a:ea typeface="Times New Roman" charset="0"/>
                <a:cs typeface="Times New Roman" charset="0"/>
              </a:defRPr>
            </a:lvl4pPr>
            <a:lvl5pPr marL="243821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31692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sp>
        <p:nvSpPr>
          <p:cNvPr id="82" name="Google Shape;82;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 name="Google Shape;83;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7721603" y="2304288"/>
            <a:ext cx="3867028" cy="3572256"/>
          </a:xfrm>
          <a:prstGeom prst="rect">
            <a:avLst/>
          </a:prstGeom>
        </p:spPr>
        <p:txBody>
          <a:bodyPr lIns="0" tIns="0" rIns="0" bIns="0"/>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926336"/>
            <a:ext cx="7721600" cy="3950208"/>
          </a:xfrm>
          <a:prstGeom prst="rect">
            <a:avLst/>
          </a:prstGeom>
        </p:spPr>
        <p:txBody>
          <a:bodyPr lIns="640080" tIns="274320" rIns="228600" bIns="0"/>
          <a:lstStyle>
            <a:lvl1pPr marL="304776" indent="-304776">
              <a:lnSpc>
                <a:spcPct val="100000"/>
              </a:lnSpc>
              <a:spcBef>
                <a:spcPts val="800"/>
              </a:spcBef>
              <a:spcAft>
                <a:spcPts val="0"/>
              </a:spcAft>
              <a:buClr>
                <a:srgbClr val="EE2E24"/>
              </a:buClr>
              <a:buSzPct val="90000"/>
              <a:buFont typeface="Wingdings" charset="2"/>
              <a:buChar char="§"/>
              <a:defRPr sz="3200" baseline="0"/>
            </a:lvl1pPr>
            <a:lvl2pPr marL="486797" indent="-249748">
              <a:lnSpc>
                <a:spcPct val="100000"/>
              </a:lnSpc>
              <a:spcBef>
                <a:spcPts val="0"/>
              </a:spcBef>
              <a:spcAft>
                <a:spcPts val="0"/>
              </a:spcAft>
              <a:buSzPct val="65000"/>
              <a:tabLst/>
              <a:defRPr sz="2933"/>
            </a:lvl2pPr>
            <a:lvl3pPr marL="766177" indent="-224350">
              <a:buSzPct val="100000"/>
              <a:buFont typeface=".AppleSystemUIFont" charset="-120"/>
              <a:buChar char="-"/>
              <a:tabLst/>
              <a:defRPr sz="2667"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755904"/>
            <a:ext cx="12192000" cy="1140629"/>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5875869"/>
            <a:ext cx="12192000" cy="211667"/>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55" indent="0">
              <a:buNone/>
              <a:defRPr sz="1067" b="0" i="1">
                <a:latin typeface="Times New Roman" charset="0"/>
                <a:ea typeface="Times New Roman" charset="0"/>
                <a:cs typeface="Times New Roman" charset="0"/>
              </a:defRPr>
            </a:lvl2pPr>
            <a:lvl3pPr marL="1219110" indent="0">
              <a:buNone/>
              <a:defRPr sz="1067" b="0" i="1">
                <a:latin typeface="Times New Roman" charset="0"/>
                <a:ea typeface="Times New Roman" charset="0"/>
                <a:cs typeface="Times New Roman" charset="0"/>
              </a:defRPr>
            </a:lvl3pPr>
            <a:lvl4pPr marL="1828664" indent="0">
              <a:buNone/>
              <a:defRPr sz="1067" b="0" i="1">
                <a:latin typeface="Times New Roman" charset="0"/>
                <a:ea typeface="Times New Roman" charset="0"/>
                <a:cs typeface="Times New Roman" charset="0"/>
              </a:defRPr>
            </a:lvl4pPr>
            <a:lvl5pPr marL="243821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318820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66" indent="0" algn="ctr">
              <a:buNone/>
              <a:defRPr/>
            </a:lvl2pPr>
            <a:lvl3pPr marL="685734" indent="0" algn="ctr">
              <a:buNone/>
              <a:defRPr/>
            </a:lvl3pPr>
            <a:lvl4pPr marL="1028598" indent="0" algn="ctr">
              <a:buNone/>
              <a:defRPr/>
            </a:lvl4pPr>
            <a:lvl5pPr marL="1371464" indent="0" algn="ctr">
              <a:buNone/>
              <a:defRPr/>
            </a:lvl5pPr>
            <a:lvl6pPr marL="1714329" indent="0" algn="ctr">
              <a:buNone/>
              <a:defRPr/>
            </a:lvl6pPr>
            <a:lvl7pPr marL="2057195" indent="0" algn="ctr">
              <a:buNone/>
              <a:defRPr/>
            </a:lvl7pPr>
            <a:lvl8pPr marL="2400060" indent="0" algn="ctr">
              <a:buNone/>
              <a:defRPr/>
            </a:lvl8pPr>
            <a:lvl9pPr marL="2742926"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899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517523"/>
            <a:ext cx="10668000" cy="981076"/>
          </a:xfrm>
          <a:prstGeom prst="rect">
            <a:avLst/>
          </a:prstGeom>
        </p:spPr>
        <p:txBody>
          <a:bodyPr vert="horz" lIns="274320" tIns="137160"/>
          <a:lstStyle>
            <a:lvl1pPr marL="0" indent="0">
              <a:buNone/>
              <a:defRPr sz="2400" b="1" baseline="0"/>
            </a:lvl1pPr>
          </a:lstStyle>
          <a:p>
            <a:pPr lvl="0"/>
            <a:r>
              <a:rPr lang="en-US"/>
              <a:t>Title goes here</a:t>
            </a:r>
          </a:p>
        </p:txBody>
      </p:sp>
      <p:sp>
        <p:nvSpPr>
          <p:cNvPr id="16" name="Text Placeholder 15"/>
          <p:cNvSpPr>
            <a:spLocks noGrp="1"/>
          </p:cNvSpPr>
          <p:nvPr>
            <p:ph type="body" sz="quarter" idx="15" hasCustomPrompt="1"/>
          </p:nvPr>
        </p:nvSpPr>
        <p:spPr>
          <a:xfrm>
            <a:off x="0" y="1524000"/>
            <a:ext cx="8229600" cy="381000"/>
          </a:xfrm>
          <a:prstGeom prst="rect">
            <a:avLst/>
          </a:prstGeom>
        </p:spPr>
        <p:txBody>
          <a:bodyPr vert="horz" lIns="274320"/>
          <a:lstStyle>
            <a:lvl1pPr marL="0" indent="0">
              <a:buNone/>
              <a:defRPr sz="1867" b="1"/>
            </a:lvl1pPr>
            <a:lvl2pPr>
              <a:defRPr sz="1600" b="0"/>
            </a:lvl2pPr>
          </a:lstStyle>
          <a:p>
            <a:pPr lvl="0"/>
            <a:r>
              <a:rPr lang="en-US"/>
              <a:t>Key Findings:</a:t>
            </a:r>
          </a:p>
        </p:txBody>
      </p:sp>
      <p:sp>
        <p:nvSpPr>
          <p:cNvPr id="18" name="Text Placeholder 17"/>
          <p:cNvSpPr>
            <a:spLocks noGrp="1"/>
          </p:cNvSpPr>
          <p:nvPr>
            <p:ph type="body" sz="quarter" idx="16" hasCustomPrompt="1"/>
          </p:nvPr>
        </p:nvSpPr>
        <p:spPr>
          <a:xfrm>
            <a:off x="0" y="2377440"/>
            <a:ext cx="8229600" cy="3388360"/>
          </a:xfrm>
          <a:prstGeom prst="rect">
            <a:avLst/>
          </a:prstGeom>
        </p:spPr>
        <p:txBody>
          <a:bodyPr vert="horz" lIns="274320" tIns="0"/>
          <a:lstStyle>
            <a:lvl1pPr marL="541813" indent="-237043">
              <a:lnSpc>
                <a:spcPct val="100000"/>
              </a:lnSpc>
              <a:spcBef>
                <a:spcPts val="0"/>
              </a:spcBef>
              <a:spcAft>
                <a:spcPts val="800"/>
              </a:spcAft>
              <a:buFont typeface="Arial"/>
              <a:buChar char="•"/>
              <a:tabLst/>
              <a:defRPr sz="1600"/>
            </a:lvl1pPr>
            <a:lvl2pPr marL="1151354" indent="-304768">
              <a:tabLst/>
              <a:defRPr sz="1600"/>
            </a:lvl2pPr>
            <a:lvl3pPr marL="1760891" indent="-304768">
              <a:tabLst/>
              <a:defRPr sz="1600"/>
            </a:lvl3pPr>
            <a:lvl4pPr>
              <a:defRPr sz="1600"/>
            </a:lvl4pPr>
            <a:lvl5pPr>
              <a:defRPr sz="1600"/>
            </a:lvl5pPr>
          </a:lstStyle>
          <a:p>
            <a:pPr lvl="0">
              <a:lnSpc>
                <a:spcPct val="100000"/>
              </a:lnSpc>
              <a:spcBef>
                <a:spcPts val="0"/>
              </a:spcBef>
              <a:spcAft>
                <a:spcPts val="800"/>
              </a:spcAft>
            </a:pPr>
            <a:r>
              <a:rPr lang="en-GB" sz="16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a:t>
            </a:r>
          </a:p>
          <a:p>
            <a:pPr lvl="0">
              <a:lnSpc>
                <a:spcPct val="100000"/>
              </a:lnSpc>
              <a:spcBef>
                <a:spcPts val="0"/>
              </a:spcBef>
              <a:spcAft>
                <a:spcPts val="800"/>
              </a:spcAft>
            </a:pPr>
            <a:r>
              <a:rPr lang="en-GB" sz="1600"/>
              <a:t>While only 17% of contingent staffing buyers say they currently use RPO—down from the 21% reported last year—growth is nonetheless still evident versus the 14% reported in 2007. Additionally, 24% of buyers say they are considering using RPO over the next two years.</a:t>
            </a:r>
          </a:p>
          <a:p>
            <a:pPr lvl="1">
              <a:lnSpc>
                <a:spcPct val="100000"/>
              </a:lnSpc>
              <a:spcBef>
                <a:spcPts val="0"/>
              </a:spcBef>
              <a:spcAft>
                <a:spcPts val="800"/>
              </a:spcAft>
            </a:pPr>
            <a:r>
              <a:rPr lang="en-GB" sz="1600"/>
              <a:t>Bullets Level 2</a:t>
            </a:r>
            <a:br>
              <a:rPr lang="en-GB" sz="1600"/>
            </a:br>
            <a:r>
              <a:rPr lang="en-GB" sz="1600"/>
              <a:t>Bullets should always have a hanging indent</a:t>
            </a:r>
          </a:p>
          <a:p>
            <a:pPr lvl="2">
              <a:lnSpc>
                <a:spcPct val="100000"/>
              </a:lnSpc>
              <a:spcBef>
                <a:spcPts val="0"/>
              </a:spcBef>
              <a:spcAft>
                <a:spcPts val="800"/>
              </a:spcAft>
            </a:pPr>
            <a:r>
              <a:rPr lang="en-GB" sz="1600"/>
              <a:t>Bullets Level 3</a:t>
            </a:r>
            <a:br>
              <a:rPr lang="en-GB" sz="1600"/>
            </a:br>
            <a:r>
              <a:rPr lang="en-GB" sz="1600"/>
              <a:t>Bullets should always have a hanging indent</a:t>
            </a:r>
            <a:endParaRPr lang="en-US" sz="1600"/>
          </a:p>
          <a:p>
            <a:pPr lvl="0">
              <a:lnSpc>
                <a:spcPct val="100000"/>
              </a:lnSpc>
              <a:spcBef>
                <a:spcPts val="0"/>
              </a:spcBef>
              <a:spcAft>
                <a:spcPts val="800"/>
              </a:spcAft>
            </a:pPr>
            <a:endParaRPr lang="en-US" sz="1600"/>
          </a:p>
        </p:txBody>
      </p:sp>
      <p:sp>
        <p:nvSpPr>
          <p:cNvPr id="20" name="Text Placeholder 19"/>
          <p:cNvSpPr>
            <a:spLocks noGrp="1"/>
          </p:cNvSpPr>
          <p:nvPr>
            <p:ph type="body" sz="quarter" idx="17" hasCustomPrompt="1"/>
          </p:nvPr>
        </p:nvSpPr>
        <p:spPr>
          <a:xfrm>
            <a:off x="8534400" y="1926336"/>
            <a:ext cx="3251200" cy="3759200"/>
          </a:xfrm>
          <a:prstGeom prst="rect">
            <a:avLst/>
          </a:prstGeom>
        </p:spPr>
        <p:txBody>
          <a:bodyPr vert="horz"/>
          <a:lstStyle>
            <a:lvl1pPr marL="0" indent="0">
              <a:buNone/>
              <a:defRPr sz="1600" i="1" baseline="0">
                <a:solidFill>
                  <a:schemeClr val="bg1">
                    <a:lumMod val="65000"/>
                  </a:schemeClr>
                </a:solidFill>
                <a:latin typeface="Georgia"/>
                <a:cs typeface="Georgia"/>
              </a:defRPr>
            </a:lvl1pPr>
            <a:lvl2pPr>
              <a:defRPr sz="1600" i="1">
                <a:solidFill>
                  <a:schemeClr val="bg1">
                    <a:lumMod val="65000"/>
                  </a:schemeClr>
                </a:solidFill>
                <a:latin typeface="Georgia"/>
                <a:cs typeface="Georgia"/>
              </a:defRPr>
            </a:lvl2pPr>
            <a:lvl3pPr>
              <a:defRPr sz="1600" i="1">
                <a:solidFill>
                  <a:schemeClr val="bg1">
                    <a:lumMod val="65000"/>
                  </a:schemeClr>
                </a:solidFill>
                <a:latin typeface="Georgia"/>
                <a:cs typeface="Georgia"/>
              </a:defRPr>
            </a:lvl3pPr>
            <a:lvl4pPr>
              <a:defRPr sz="1600" i="1">
                <a:solidFill>
                  <a:schemeClr val="bg1">
                    <a:lumMod val="65000"/>
                  </a:schemeClr>
                </a:solidFill>
                <a:latin typeface="Georgia"/>
                <a:cs typeface="Georgia"/>
              </a:defRPr>
            </a:lvl4pPr>
            <a:lvl5pPr>
              <a:defRPr sz="1600" i="1">
                <a:solidFill>
                  <a:schemeClr val="bg1">
                    <a:lumMod val="65000"/>
                  </a:schemeClr>
                </a:solidFill>
                <a:latin typeface="Georgia"/>
                <a:cs typeface="Georgia"/>
              </a:defRPr>
            </a:lvl5pPr>
          </a:lstStyle>
          <a:p>
            <a:r>
              <a:rPr lang="en-US" sz="1600" i="1">
                <a:solidFill>
                  <a:schemeClr val="bg1">
                    <a:lumMod val="65000"/>
                  </a:schemeClr>
                </a:solidFill>
                <a:latin typeface="Georgia"/>
                <a:cs typeface="Georgia"/>
              </a:rPr>
              <a:t>Results are based on findings of our 2009 </a:t>
            </a:r>
            <a:r>
              <a:rPr lang="en-US" sz="1600" i="1" err="1">
                <a:solidFill>
                  <a:schemeClr val="bg1">
                    <a:lumMod val="65000"/>
                  </a:schemeClr>
                </a:solidFill>
                <a:latin typeface="Georgia"/>
                <a:cs typeface="Georgia"/>
              </a:rPr>
              <a:t>Cotntingent</a:t>
            </a:r>
            <a:r>
              <a:rPr lang="en-US" sz="1600" i="1">
                <a:solidFill>
                  <a:schemeClr val="bg1">
                    <a:lumMod val="65000"/>
                  </a:schemeClr>
                </a:solidFill>
                <a:latin typeface="Georgia"/>
                <a:cs typeface="Georgia"/>
              </a:rPr>
              <a:t> Buyer Survey, conducted in September 2009, and reflect the opinions of buyer respondents from 171large (1000+ employee) companies.</a:t>
            </a:r>
            <a:endParaRPr lang="en-US" sz="16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950724"/>
            <a:ext cx="8229600" cy="360099"/>
          </a:xfrm>
          <a:prstGeom prst="rect">
            <a:avLst/>
          </a:prstGeom>
        </p:spPr>
        <p:txBody>
          <a:bodyPr lIns="274320" bIns="91440">
            <a:spAutoFit/>
          </a:bodyPr>
          <a:lstStyle>
            <a:lvl1pPr marL="0" marR="0" indent="0" algn="l" defTabSz="1219080" rtl="0" eaLnBrk="1" fontAlgn="auto" latinLnBrk="0" hangingPunct="1">
              <a:lnSpc>
                <a:spcPct val="90000"/>
              </a:lnSpc>
              <a:spcBef>
                <a:spcPts val="1333"/>
              </a:spcBef>
              <a:spcAft>
                <a:spcPts val="0"/>
              </a:spcAft>
              <a:buClrTx/>
              <a:buSzTx/>
              <a:buFont typeface="Arial" panose="020B0604020202020204" pitchFamily="34" charset="0"/>
              <a:buNone/>
              <a:tabLst/>
              <a:defRPr lang="en-US" sz="1600" smtClean="0">
                <a:effectLst/>
              </a:defRPr>
            </a:lvl1pPr>
          </a:lstStyle>
          <a:p>
            <a:pPr marL="0" marR="0" lvl="0" indent="0" algn="l" defTabSz="121908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sz="16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3197649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©2013 by Crain Communications Inc. All rights reserved.</a:t>
            </a:r>
          </a:p>
        </p:txBody>
      </p:sp>
    </p:spTree>
    <p:extLst>
      <p:ext uri="{BB962C8B-B14F-4D97-AF65-F5344CB8AC3E}">
        <p14:creationId xmlns:p14="http://schemas.microsoft.com/office/powerpoint/2010/main" val="2016551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HC_Titl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14400" y="685804"/>
            <a:ext cx="10871200" cy="375232"/>
          </a:xfrm>
          <a:prstGeom prst="rect">
            <a:avLst/>
          </a:prstGeom>
        </p:spPr>
        <p:txBody>
          <a:bodyPr lIns="0" tIns="0" rIns="0" bIns="0">
            <a:spAutoFit/>
          </a:bodyPr>
          <a:lstStyle>
            <a:lvl1pPr marL="0" indent="0">
              <a:lnSpc>
                <a:spcPts val="2400"/>
              </a:lnSpc>
              <a:spcBef>
                <a:spcPts val="0"/>
              </a:spcBef>
              <a:buFontTx/>
              <a:buNone/>
              <a:defRPr b="0"/>
            </a:lvl1pPr>
          </a:lstStyle>
          <a:p>
            <a:pPr lvl="0"/>
            <a:r>
              <a:rPr lang="en-US"/>
              <a:t>Click to edit Master text styles</a:t>
            </a:r>
          </a:p>
        </p:txBody>
      </p:sp>
    </p:spTree>
    <p:extLst>
      <p:ext uri="{BB962C8B-B14F-4D97-AF65-F5344CB8AC3E}">
        <p14:creationId xmlns:p14="http://schemas.microsoft.com/office/powerpoint/2010/main" val="143445638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14" name="Rectangle 13"/>
          <p:cNvSpPr/>
          <p:nvPr userDrawn="1"/>
        </p:nvSpPr>
        <p:spPr>
          <a:xfrm>
            <a:off x="0" y="5987845"/>
            <a:ext cx="12192000" cy="87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Slide Number Placeholder 4"/>
          <p:cNvSpPr>
            <a:spLocks noGrp="1"/>
          </p:cNvSpPr>
          <p:nvPr>
            <p:ph type="sldNum" sz="quarter" idx="4"/>
          </p:nvPr>
        </p:nvSpPr>
        <p:spPr>
          <a:xfrm>
            <a:off x="9347200" y="6645276"/>
            <a:ext cx="2844800" cy="212725"/>
          </a:xfrm>
          <a:prstGeom prst="rect">
            <a:avLst/>
          </a:prstGeom>
        </p:spPr>
        <p:txBody>
          <a:bodyPr vert="horz" lIns="91440" tIns="45720" rIns="91440" bIns="45720" rtlCol="0" anchor="ctr"/>
          <a:lstStyle>
            <a:lvl1pPr algn="r">
              <a:defRPr sz="1200">
                <a:solidFill>
                  <a:schemeClr val="tx1"/>
                </a:solidFill>
                <a:latin typeface="Calibri"/>
                <a:cs typeface="Calibri"/>
              </a:defRPr>
            </a:lvl1pPr>
          </a:lstStyle>
          <a:p>
            <a:fld id="{B10FD58E-14EF-7247-918D-646034DEE15B}" type="slidenum">
              <a:rPr lang="en-US" smtClean="0"/>
              <a:t>‹#›</a:t>
            </a:fld>
            <a:endParaRPr lang="en-US"/>
          </a:p>
        </p:txBody>
      </p:sp>
      <p:sp>
        <p:nvSpPr>
          <p:cNvPr id="16" name="Text Box 4"/>
          <p:cNvSpPr txBox="1">
            <a:spLocks noChangeArrowheads="1"/>
          </p:cNvSpPr>
          <p:nvPr userDrawn="1"/>
        </p:nvSpPr>
        <p:spPr bwMode="auto">
          <a:xfrm>
            <a:off x="406400" y="1092205"/>
            <a:ext cx="11379200" cy="467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pPr>
            <a:r>
              <a:rPr lang="en-US" sz="3200" b="1">
                <a:latin typeface="Calibri" panose="020F0502020204030204" pitchFamily="34" charset="0"/>
              </a:rPr>
              <a:t>About Staffing Industry Analysts</a:t>
            </a:r>
          </a:p>
          <a:p>
            <a:r>
              <a:rPr lang="en-US" sz="1600">
                <a:latin typeface="Calibri"/>
                <a:cs typeface="Calibri"/>
              </a:rPr>
              <a:t>Founded in 1989, Staffing Industry Analysts is the global advisor on staffing and workforce solutions. Our proprietary research </a:t>
            </a:r>
            <a:br>
              <a:rPr lang="en-US" sz="1600">
                <a:latin typeface="Calibri"/>
                <a:cs typeface="Calibri"/>
              </a:rPr>
            </a:br>
            <a:r>
              <a:rPr lang="en-US" sz="1600">
                <a:latin typeface="Calibri"/>
                <a:cs typeface="Calibri"/>
              </a:rPr>
              <a:t>covers all categories of employed and non-employed work including temporary staffing, independent contracting and other </a:t>
            </a:r>
            <a:br>
              <a:rPr lang="en-US" sz="1600">
                <a:latin typeface="Calibri"/>
                <a:cs typeface="Calibri"/>
              </a:rPr>
            </a:br>
            <a:r>
              <a:rPr lang="en-US" sz="1600">
                <a:latin typeface="Calibri"/>
                <a:cs typeface="Calibri"/>
              </a:rPr>
              <a:t>types of contingent labor. SIA’s independent and objective analysis provides insights into the services and suppliers operating </a:t>
            </a:r>
            <a:br>
              <a:rPr lang="en-US" sz="1600">
                <a:latin typeface="Calibri"/>
                <a:cs typeface="Calibri"/>
              </a:rPr>
            </a:br>
            <a:r>
              <a:rPr lang="en-US" sz="1600">
                <a:latin typeface="Calibri"/>
                <a:cs typeface="Calibri"/>
              </a:rPr>
              <a:t>in the workforce solutions ecosystem including staffing firms, managed service providers, recruitment process outsourcers, payrolling/compliance firms and talent acquisition technology specialists such as vendor management systems, online staffing platforms, crowdsourcing and online work services. We also provide training and accreditation with our unique Certified </a:t>
            </a:r>
            <a:br>
              <a:rPr lang="en-US" sz="1600">
                <a:latin typeface="Calibri"/>
                <a:cs typeface="Calibri"/>
              </a:rPr>
            </a:br>
            <a:r>
              <a:rPr lang="en-US" sz="1600">
                <a:latin typeface="Calibri"/>
                <a:cs typeface="Calibri"/>
              </a:rPr>
              <a:t>Contingent Workforce Professional (CCWP) programme.</a:t>
            </a:r>
          </a:p>
          <a:p>
            <a:endParaRPr lang="en-US" sz="1600">
              <a:latin typeface="Calibri"/>
              <a:cs typeface="Calibri"/>
            </a:endParaRPr>
          </a:p>
          <a:p>
            <a:r>
              <a:rPr lang="en-US" sz="1600">
                <a:latin typeface="Calibri"/>
                <a:cs typeface="Calibri"/>
              </a:rPr>
              <a:t>Known for our award-winning content, data, support tools, publications, executive conferences and events, we help both </a:t>
            </a:r>
            <a:br>
              <a:rPr lang="en-US" sz="1600">
                <a:latin typeface="Calibri"/>
                <a:cs typeface="Calibri"/>
              </a:rPr>
            </a:br>
            <a:r>
              <a:rPr lang="en-US" sz="1600">
                <a:latin typeface="Calibri"/>
                <a:cs typeface="Calibri"/>
              </a:rPr>
              <a:t>suppliers and buyers of workforce solutions make better-informed decisions that improve business results and minimize risk. </a:t>
            </a:r>
            <a:br>
              <a:rPr lang="en-US" sz="1600">
                <a:latin typeface="Calibri"/>
                <a:cs typeface="Calibri"/>
              </a:rPr>
            </a:br>
            <a:r>
              <a:rPr lang="en-US" sz="1600">
                <a:latin typeface="Calibri"/>
                <a:cs typeface="Calibri"/>
              </a:rPr>
              <a:t>As a division of the international business media company, Crain Communications Inc., SIA is headquartered in Mountain View, California, with offices in London, England.</a:t>
            </a:r>
          </a:p>
          <a:p>
            <a:pPr>
              <a:lnSpc>
                <a:spcPct val="120000"/>
              </a:lnSpc>
            </a:pPr>
            <a:endParaRPr lang="en-US" sz="1600">
              <a:latin typeface="Calibri" panose="020F0502020204030204" pitchFamily="34" charset="0"/>
            </a:endParaRPr>
          </a:p>
          <a:p>
            <a:r>
              <a:rPr lang="en-US" sz="1600">
                <a:solidFill>
                  <a:srgbClr val="000000"/>
                </a:solidFill>
                <a:latin typeface="Calibri" panose="020F0502020204030204" pitchFamily="34" charset="0"/>
              </a:rPr>
              <a:t>For more information: </a:t>
            </a:r>
            <a:r>
              <a:rPr lang="en-US" sz="1600" i="1">
                <a:solidFill>
                  <a:srgbClr val="000000"/>
                </a:solidFill>
                <a:latin typeface="Calibri" panose="020F0502020204030204" pitchFamily="34" charset="0"/>
                <a:hlinkClick r:id="rId2"/>
              </a:rPr>
              <a:t>www.staffingindustry.com</a:t>
            </a:r>
            <a:endParaRPr lang="en-US" sz="1600" i="1">
              <a:solidFill>
                <a:srgbClr val="000000"/>
              </a:solidFill>
              <a:latin typeface="Calibri" panose="020F0502020204030204" pitchFamily="34" charset="0"/>
            </a:endParaRPr>
          </a:p>
          <a:p>
            <a:endParaRPr lang="en-US" sz="1600" i="1">
              <a:solidFill>
                <a:srgbClr val="000000"/>
              </a:solidFill>
              <a:latin typeface="Calibri" panose="020F0502020204030204" pitchFamily="34" charset="0"/>
            </a:endParaRPr>
          </a:p>
          <a:p>
            <a:r>
              <a:rPr lang="en-US" sz="1600">
                <a:solidFill>
                  <a:srgbClr val="000000"/>
                </a:solidFill>
                <a:latin typeface="Calibri" panose="020F0502020204030204" pitchFamily="34" charset="0"/>
              </a:rPr>
              <a:t>For global coverage across the workforce solutions ecosystem, follow us        @SIAResearch and connect via </a:t>
            </a:r>
          </a:p>
        </p:txBody>
      </p:sp>
      <p:sp>
        <p:nvSpPr>
          <p:cNvPr id="17" name="Text Box 21"/>
          <p:cNvSpPr txBox="1">
            <a:spLocks noChangeArrowheads="1"/>
          </p:cNvSpPr>
          <p:nvPr userDrawn="1"/>
        </p:nvSpPr>
        <p:spPr bwMode="auto">
          <a:xfrm>
            <a:off x="0" y="6232385"/>
            <a:ext cx="12192000" cy="62562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800"/>
              </a:spcAft>
            </a:pPr>
            <a:r>
              <a:rPr lang="en-US" sz="933">
                <a:latin typeface="Calibri" panose="020F0502020204030204" pitchFamily="34" charset="0"/>
              </a:rPr>
              <a:t>PROPRIETARY DATA, DO NOT DISTRIBUTE OUTSIDE YOUR ORGANIZATION. Your company’s use of this report precludes distribution of its contents, in whole or in part, to other companies or individuals outside your organisation in any form – electronic, written or verbal – without the express written permission of Staffing Industry Analysts. It is your organisation’s responsibility to maintain and protect the confidentiality of this report.</a:t>
            </a:r>
          </a:p>
          <a:p>
            <a:r>
              <a:rPr lang="en-US" sz="933">
                <a:latin typeface="Calibri" panose="020F0502020204030204" pitchFamily="34" charset="0"/>
              </a:rPr>
              <a:t>Staffing Industry Analysts | 1975 W. El Camino Real, Ste. 304 | Mountain View, CA 94040 | 800.950.9496 | www.staffingindustry.com</a:t>
            </a:r>
          </a:p>
        </p:txBody>
      </p:sp>
      <p:pic>
        <p:nvPicPr>
          <p:cNvPr id="18" name="Picture 17">
            <a:hlinkClick r:id="rId3"/>
          </p:cNvPr>
          <p:cNvPicPr/>
          <p:nvPr userDrawn="1"/>
        </p:nvPicPr>
        <p:blipFill>
          <a:blip r:embed="rId4">
            <a:extLst>
              <a:ext uri="{28A0092B-C50C-407E-A947-70E740481C1C}">
                <a14:useLocalDpi xmlns:a14="http://schemas.microsoft.com/office/drawing/2010/main" val="0"/>
              </a:ext>
            </a:extLst>
          </a:blip>
          <a:stretch>
            <a:fillRect/>
          </a:stretch>
        </p:blipFill>
        <p:spPr>
          <a:xfrm>
            <a:off x="6460832" y="5448808"/>
            <a:ext cx="291797" cy="243840"/>
          </a:xfrm>
          <a:prstGeom prst="rect">
            <a:avLst/>
          </a:prstGeom>
        </p:spPr>
      </p:pic>
      <p:pic>
        <p:nvPicPr>
          <p:cNvPr id="19" name="Picture 18">
            <a:hlinkClick r:id="rId5"/>
          </p:cNvPr>
          <p:cNvPicPr/>
          <p:nvPr userDrawn="1"/>
        </p:nvPicPr>
        <p:blipFill>
          <a:blip r:embed="rId6">
            <a:extLst>
              <a:ext uri="{28A0092B-C50C-407E-A947-70E740481C1C}">
                <a14:useLocalDpi xmlns:a14="http://schemas.microsoft.com/office/drawing/2010/main" val="0"/>
              </a:ext>
            </a:extLst>
          </a:blip>
          <a:stretch>
            <a:fillRect/>
          </a:stretch>
        </p:blipFill>
        <p:spPr>
          <a:xfrm>
            <a:off x="9380799" y="5433719"/>
            <a:ext cx="241300" cy="241300"/>
          </a:xfrm>
          <a:prstGeom prst="rect">
            <a:avLst/>
          </a:prstGeom>
        </p:spPr>
      </p:pic>
      <p:pic>
        <p:nvPicPr>
          <p:cNvPr id="20" name="Picture 19">
            <a:hlinkClick r:id="rId7"/>
          </p:cNvPr>
          <p:cNvPicPr/>
          <p:nvPr userDrawn="1"/>
        </p:nvPicPr>
        <p:blipFill>
          <a:blip r:embed="rId8">
            <a:extLst>
              <a:ext uri="{28A0092B-C50C-407E-A947-70E740481C1C}">
                <a14:useLocalDpi xmlns:a14="http://schemas.microsoft.com/office/drawing/2010/main" val="0"/>
              </a:ext>
            </a:extLst>
          </a:blip>
          <a:stretch>
            <a:fillRect/>
          </a:stretch>
        </p:blipFill>
        <p:spPr>
          <a:xfrm>
            <a:off x="9710180" y="5436683"/>
            <a:ext cx="282848" cy="241300"/>
          </a:xfrm>
          <a:prstGeom prst="rect">
            <a:avLst/>
          </a:prstGeom>
        </p:spPr>
      </p:pic>
      <p:pic>
        <p:nvPicPr>
          <p:cNvPr id="21" name="Picture 20">
            <a:hlinkClick r:id="rId9"/>
          </p:cNvPr>
          <p:cNvPicPr/>
          <p:nvPr userDrawn="1"/>
        </p:nvPicPr>
        <p:blipFill>
          <a:blip r:embed="rId10">
            <a:extLst>
              <a:ext uri="{28A0092B-C50C-407E-A947-70E740481C1C}">
                <a14:useLocalDpi xmlns:a14="http://schemas.microsoft.com/office/drawing/2010/main" val="0"/>
              </a:ext>
            </a:extLst>
          </a:blip>
          <a:stretch>
            <a:fillRect/>
          </a:stretch>
        </p:blipFill>
        <p:spPr>
          <a:xfrm>
            <a:off x="10032035" y="5426687"/>
            <a:ext cx="645160" cy="279400"/>
          </a:xfrm>
          <a:prstGeom prst="rect">
            <a:avLst/>
          </a:prstGeom>
        </p:spPr>
      </p:pic>
    </p:spTree>
    <p:extLst>
      <p:ext uri="{BB962C8B-B14F-4D97-AF65-F5344CB8AC3E}">
        <p14:creationId xmlns:p14="http://schemas.microsoft.com/office/powerpoint/2010/main" val="638353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4025" b="17065"/>
          <a:stretch/>
        </p:blipFill>
        <p:spPr>
          <a:xfrm flipH="1">
            <a:off x="-548576" y="0"/>
            <a:ext cx="12740575" cy="7010400"/>
          </a:xfrm>
          <a:prstGeom prst="rect">
            <a:avLst/>
          </a:prstGeom>
          <a:ln>
            <a:noFill/>
          </a:ln>
        </p:spPr>
      </p:pic>
      <p:pic>
        <p:nvPicPr>
          <p:cNvPr id="7"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316560" y="245140"/>
            <a:ext cx="3390664" cy="1493837"/>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77303865"/>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Left w Image">
    <p:spTree>
      <p:nvGrpSpPr>
        <p:cNvPr id="1" name=""/>
        <p:cNvGrpSpPr/>
        <p:nvPr/>
      </p:nvGrpSpPr>
      <p:grpSpPr>
        <a:xfrm>
          <a:off x="0" y="0"/>
          <a:ext cx="0" cy="0"/>
          <a:chOff x="0" y="0"/>
          <a:chExt cx="0" cy="0"/>
        </a:xfrm>
      </p:grpSpPr>
      <p:sp>
        <p:nvSpPr>
          <p:cNvPr id="2" name="Title 1"/>
          <p:cNvSpPr>
            <a:spLocks noGrp="1"/>
          </p:cNvSpPr>
          <p:nvPr>
            <p:ph type="title"/>
          </p:nvPr>
        </p:nvSpPr>
        <p:spPr>
          <a:xfrm>
            <a:off x="1372112" y="0"/>
            <a:ext cx="11074400" cy="1066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0" y="1371600"/>
            <a:ext cx="5892800" cy="4480560"/>
          </a:xfrm>
          <a:prstGeom prst="rect">
            <a:avLst/>
          </a:prstGeom>
        </p:spPr>
        <p:txBody>
          <a:bodyPr l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0"/>
          </p:nvPr>
        </p:nvSpPr>
        <p:spPr>
          <a:xfrm>
            <a:off x="6096000" y="1371600"/>
            <a:ext cx="6096000" cy="3200400"/>
          </a:xfrm>
          <a:prstGeom prst="rect">
            <a:avLst/>
          </a:prstGeom>
        </p:spPr>
        <p:txBody>
          <a:bodyPr vert="horz"/>
          <a:lstStyle/>
          <a:p>
            <a:endParaRPr lang="en-US"/>
          </a:p>
        </p:txBody>
      </p:sp>
      <p:sp>
        <p:nvSpPr>
          <p:cNvPr id="7" name="Rectangle 5"/>
          <p:cNvSpPr>
            <a:spLocks noGrp="1" noChangeArrowheads="1"/>
          </p:cNvSpPr>
          <p:nvPr>
            <p:ph type="ftr" sz="quarter" idx="3"/>
          </p:nvPr>
        </p:nvSpPr>
        <p:spPr bwMode="auto">
          <a:xfrm>
            <a:off x="101600" y="6553200"/>
            <a:ext cx="6096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900">
                <a:latin typeface="Calibri" pitchFamily="1" charset="0"/>
                <a:ea typeface="ＭＳ Ｐゴシック" pitchFamily="1" charset="-128"/>
              </a:defRPr>
            </a:lvl1pPr>
          </a:lstStyle>
          <a:p>
            <a:pPr>
              <a:defRPr/>
            </a:pPr>
            <a:r>
              <a:rPr lang="en-US">
                <a:solidFill>
                  <a:srgbClr val="000000"/>
                </a:solidFill>
              </a:rPr>
              <a:t>Confidential and Proprietary. ©Crain Communications Inc. All rights reserved.  </a:t>
            </a:r>
          </a:p>
        </p:txBody>
      </p:sp>
    </p:spTree>
    <p:extLst>
      <p:ext uri="{BB962C8B-B14F-4D97-AF65-F5344CB8AC3E}">
        <p14:creationId xmlns:p14="http://schemas.microsoft.com/office/powerpoint/2010/main" val="3884074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E562B-B556-C246-9D6B-142C118839D6}"/>
              </a:ext>
            </a:extLst>
          </p:cNvPr>
          <p:cNvSpPr txBox="1"/>
          <p:nvPr userDrawn="1"/>
        </p:nvSpPr>
        <p:spPr>
          <a:xfrm>
            <a:off x="0" y="755907"/>
            <a:ext cx="12192000" cy="459009"/>
          </a:xfrm>
          <a:prstGeom prst="rect">
            <a:avLst/>
          </a:prstGeom>
          <a:noFill/>
        </p:spPr>
        <p:txBody>
          <a:bodyPr wrap="square" lIns="609600" tIns="0" rIns="0" bIns="0" rtlCol="0">
            <a:noAutofit/>
          </a:bodyPr>
          <a:lstStyle/>
          <a:p>
            <a:pPr marL="0" marR="0" lvl="0" indent="0" algn="l" defTabSz="609555" rtl="0" eaLnBrk="1" fontAlgn="auto" latinLnBrk="0" hangingPunct="1">
              <a:lnSpc>
                <a:spcPts val="3733"/>
              </a:lnSpc>
              <a:spcBef>
                <a:spcPts val="0"/>
              </a:spcBef>
              <a:spcAft>
                <a:spcPts val="800"/>
              </a:spcAft>
              <a:buClr>
                <a:srgbClr val="EE2E24"/>
              </a:buClr>
              <a:buSzPct val="90000"/>
              <a:buFontTx/>
              <a:buNone/>
              <a:tabLst/>
              <a:defRPr/>
            </a:pPr>
            <a:r>
              <a:rPr kumimoji="0" lang="en-US" sz="4267" b="1" i="0" u="none" strike="noStrike" kern="1200" cap="none" spc="0" normalizeH="0" baseline="0" noProof="0">
                <a:ln>
                  <a:noFill/>
                </a:ln>
                <a:solidFill>
                  <a:prstClr val="black"/>
                </a:solidFill>
                <a:effectLst/>
                <a:uLnTx/>
                <a:uFillTx/>
                <a:latin typeface="Calibri" panose="020F0502020204030204"/>
                <a:ea typeface="+mn-ea"/>
                <a:cs typeface="+mn-cs"/>
              </a:rPr>
              <a:t>Questions?</a:t>
            </a:r>
          </a:p>
        </p:txBody>
      </p:sp>
      <p:sp>
        <p:nvSpPr>
          <p:cNvPr id="4" name="TextBox 3">
            <a:extLst>
              <a:ext uri="{FF2B5EF4-FFF2-40B4-BE49-F238E27FC236}">
                <a16:creationId xmlns:a16="http://schemas.microsoft.com/office/drawing/2014/main" id="{7D758174-74F9-4F4B-989C-9A4879CFC92E}"/>
              </a:ext>
            </a:extLst>
          </p:cNvPr>
          <p:cNvSpPr txBox="1"/>
          <p:nvPr userDrawn="1"/>
        </p:nvSpPr>
        <p:spPr>
          <a:xfrm>
            <a:off x="1016002" y="1121664"/>
            <a:ext cx="5246255" cy="4209565"/>
          </a:xfrm>
          <a:prstGeom prst="rect">
            <a:avLst/>
          </a:prstGeom>
          <a:noFill/>
        </p:spPr>
        <p:txBody>
          <a:bodyPr wrap="square" lIns="0" tIns="365760" rIns="0" bIns="0" rtlCol="0">
            <a:noAutofit/>
          </a:bodyPr>
          <a:lstStyle/>
          <a:p>
            <a:pPr marL="304776" marR="0" lvl="0" indent="-304776" algn="l" defTabSz="609555" rtl="0" eaLnBrk="1" fontAlgn="auto" latinLnBrk="0" hangingPunct="1">
              <a:lnSpc>
                <a:spcPts val="3200"/>
              </a:lnSpc>
              <a:spcBef>
                <a:spcPts val="800"/>
              </a:spcBef>
              <a:spcAft>
                <a:spcPts val="400"/>
              </a:spcAft>
              <a:buClr>
                <a:srgbClr val="EE2E24"/>
              </a:buClr>
              <a:buSzPct val="90000"/>
              <a:buFont typeface="Wingdings" pitchFamily="2" charset="2"/>
              <a:buChar char="§"/>
              <a:tabLst/>
              <a:defRPr/>
            </a:pPr>
            <a: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t>Questions may be submitted at</a:t>
            </a:r>
            <a:b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t>any time.</a:t>
            </a:r>
          </a:p>
          <a:p>
            <a:pPr marL="304776" marR="0" lvl="0" indent="-304776" algn="l" defTabSz="609555" rtl="0" eaLnBrk="1" fontAlgn="auto" latinLnBrk="0" hangingPunct="1">
              <a:lnSpc>
                <a:spcPts val="3200"/>
              </a:lnSpc>
              <a:spcBef>
                <a:spcPts val="800"/>
              </a:spcBef>
              <a:spcAft>
                <a:spcPts val="400"/>
              </a:spcAft>
              <a:buClr>
                <a:srgbClr val="EE2E24"/>
              </a:buClr>
              <a:buSzPct val="90000"/>
              <a:buFont typeface="Wingdings" pitchFamily="2" charset="2"/>
              <a:buChar char="§"/>
              <a:tabLst/>
              <a:defRPr/>
            </a:pPr>
            <a: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t>Click on the </a:t>
            </a:r>
            <a:r>
              <a:rPr kumimoji="0" lang="en-US" sz="2667" b="1" i="0" u="none" strike="noStrike" kern="1200" cap="none" spc="0" normalizeH="0" baseline="0" noProof="0">
                <a:ln>
                  <a:noFill/>
                </a:ln>
                <a:solidFill>
                  <a:prstClr val="black"/>
                </a:solidFill>
                <a:effectLst/>
                <a:uLnTx/>
                <a:uFillTx/>
                <a:latin typeface="Calibri" panose="020F0502020204030204"/>
                <a:ea typeface="+mn-ea"/>
                <a:cs typeface="Calibri"/>
              </a:rPr>
              <a:t>Question Mark section </a:t>
            </a:r>
            <a: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t>to open the Q&amp;A window.</a:t>
            </a:r>
          </a:p>
          <a:p>
            <a:pPr marL="304776" marR="0" lvl="0" indent="-304776" algn="l" defTabSz="609555" rtl="0" eaLnBrk="1" fontAlgn="auto" latinLnBrk="0" hangingPunct="1">
              <a:lnSpc>
                <a:spcPts val="3200"/>
              </a:lnSpc>
              <a:spcBef>
                <a:spcPts val="800"/>
              </a:spcBef>
              <a:spcAft>
                <a:spcPts val="400"/>
              </a:spcAft>
              <a:buClr>
                <a:srgbClr val="EE2E24"/>
              </a:buClr>
              <a:buSzPct val="90000"/>
              <a:buFont typeface="Wingdings" pitchFamily="2" charset="2"/>
              <a:buChar char="§"/>
              <a:tabLst/>
              <a:defRPr/>
            </a:pPr>
            <a: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t>Type your question into the</a:t>
            </a:r>
            <a:b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t>small dialog box and click the</a:t>
            </a:r>
            <a:b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667" b="0" i="0" u="none" strike="noStrike" kern="1200" cap="none" spc="0" normalizeH="0" baseline="0" noProof="0">
                <a:ln>
                  <a:noFill/>
                </a:ln>
                <a:solidFill>
                  <a:prstClr val="black"/>
                </a:solidFill>
                <a:effectLst/>
                <a:uLnTx/>
                <a:uFillTx/>
                <a:latin typeface="Calibri" panose="020F0502020204030204"/>
                <a:ea typeface="+mn-ea"/>
                <a:cs typeface="Calibri"/>
              </a:rPr>
              <a:t>Send Button.</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940A9E3-C6A2-49AC-86D1-E8FB1466E8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88098" y="2024656"/>
            <a:ext cx="4255247" cy="2437277"/>
          </a:xfrm>
          <a:prstGeom prst="rect">
            <a:avLst/>
          </a:prstGeom>
        </p:spPr>
      </p:pic>
    </p:spTree>
    <p:extLst>
      <p:ext uri="{BB962C8B-B14F-4D97-AF65-F5344CB8AC3E}">
        <p14:creationId xmlns:p14="http://schemas.microsoft.com/office/powerpoint/2010/main" val="1956927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line Title, Bullets (1-co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19B3-2A6D-C048-92C0-9566DC35E957}"/>
              </a:ext>
            </a:extLst>
          </p:cNvPr>
          <p:cNvSpPr>
            <a:spLocks noGrp="1"/>
          </p:cNvSpPr>
          <p:nvPr>
            <p:ph type="ctrTitle" hasCustomPrompt="1"/>
          </p:nvPr>
        </p:nvSpPr>
        <p:spPr>
          <a:xfrm>
            <a:off x="0" y="755904"/>
            <a:ext cx="12192000" cy="539496"/>
          </a:xfrm>
          <a:prstGeom prst="rect">
            <a:avLst/>
          </a:prstGeom>
        </p:spPr>
        <p:txBody>
          <a:bodyPr lIns="457200" tIns="0" rIns="1645920" bIns="0"/>
          <a:lstStyle>
            <a:lvl1pPr algn="l">
              <a:lnSpc>
                <a:spcPts val="4800"/>
              </a:lnSpc>
              <a:defRPr sz="4267" b="1" baseline="0">
                <a:latin typeface="+mn-lt"/>
              </a:defRPr>
            </a:lvl1pPr>
          </a:lstStyle>
          <a:p>
            <a:r>
              <a:rPr lang="en-US"/>
              <a:t>Insert 1-line Title with Initial Caps</a:t>
            </a:r>
          </a:p>
        </p:txBody>
      </p:sp>
      <p:sp>
        <p:nvSpPr>
          <p:cNvPr id="7" name="Content Placeholder 2">
            <a:extLst>
              <a:ext uri="{FF2B5EF4-FFF2-40B4-BE49-F238E27FC236}">
                <a16:creationId xmlns:a16="http://schemas.microsoft.com/office/drawing/2014/main" id="{EA74C141-0FD9-B845-95D0-885B7CEA546F}"/>
              </a:ext>
            </a:extLst>
          </p:cNvPr>
          <p:cNvSpPr>
            <a:spLocks noGrp="1"/>
          </p:cNvSpPr>
          <p:nvPr>
            <p:ph idx="1" hasCustomPrompt="1"/>
          </p:nvPr>
        </p:nvSpPr>
        <p:spPr>
          <a:xfrm>
            <a:off x="768096" y="1243584"/>
            <a:ext cx="11423904" cy="5030216"/>
          </a:xfrm>
          <a:prstGeom prst="rect">
            <a:avLst/>
          </a:prstGeom>
        </p:spPr>
        <p:txBody>
          <a:bodyPr lIns="0" tIns="274320" rIns="457200" bIns="0"/>
          <a:lstStyle>
            <a:lvl1pPr marL="243817" indent="-243817">
              <a:lnSpc>
                <a:spcPts val="3733"/>
              </a:lnSpc>
              <a:spcBef>
                <a:spcPts val="800"/>
              </a:spcBef>
              <a:spcAft>
                <a:spcPts val="400"/>
              </a:spcAft>
              <a:buClr>
                <a:srgbClr val="EE2E24"/>
              </a:buClr>
              <a:buSzPct val="90000"/>
              <a:buFont typeface="Wingdings" charset="2"/>
              <a:buChar char="§"/>
              <a:defRPr sz="3200" baseline="0"/>
            </a:lvl1pPr>
            <a:lvl2pPr marL="486785" indent="-249742">
              <a:lnSpc>
                <a:spcPct val="100000"/>
              </a:lnSpc>
              <a:spcBef>
                <a:spcPts val="0"/>
              </a:spcBef>
              <a:spcAft>
                <a:spcPts val="0"/>
              </a:spcAft>
              <a:buSzPct val="65000"/>
              <a:tabLst/>
              <a:defRPr sz="2933"/>
            </a:lvl2pPr>
            <a:lvl3pPr marL="766158" indent="-224345">
              <a:buSzPct val="100000"/>
              <a:buFont typeface=".AppleSystemUIFont" charset="-120"/>
              <a:buChar char="-"/>
              <a:tabLst/>
              <a:defRPr sz="2667" baseline="0"/>
            </a:lvl3pPr>
          </a:lstStyle>
          <a:p>
            <a:pPr lvl="0"/>
            <a:r>
              <a:rPr lang="en-US"/>
              <a:t>Move text box (if needed) so bullet aligns left with second letter of title above.</a:t>
            </a:r>
          </a:p>
        </p:txBody>
      </p:sp>
    </p:spTree>
    <p:extLst>
      <p:ext uri="{BB962C8B-B14F-4D97-AF65-F5344CB8AC3E}">
        <p14:creationId xmlns:p14="http://schemas.microsoft.com/office/powerpoint/2010/main" val="202400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3711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1243584"/>
            <a:ext cx="12192000" cy="4876800"/>
          </a:xfrm>
          <a:prstGeom prst="rect">
            <a:avLst/>
          </a:prstGeom>
        </p:spPr>
        <p:txBody>
          <a:bodyPr lIns="640080" tIns="274320" rIns="4572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33059721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1243584"/>
            <a:ext cx="12192000" cy="4876800"/>
          </a:xfrm>
          <a:prstGeom prst="rect">
            <a:avLst/>
          </a:prstGeom>
        </p:spPr>
        <p:txBody>
          <a:bodyPr lIns="640080" tIns="274320" rIns="457200" bIns="0" numCol="2" spcCol="32004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879301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4476630" y="1219201"/>
            <a:ext cx="7715372" cy="4656667"/>
          </a:xfrm>
          <a:prstGeom prst="rect">
            <a:avLst/>
          </a:prstGeom>
        </p:spPr>
        <p:txBody>
          <a:bodyPr lIns="228600" tIns="274320" rIns="4572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609602" y="1670305"/>
            <a:ext cx="3867028" cy="4205563"/>
          </a:xfrm>
          <a:prstGeom prst="rect">
            <a:avLst/>
          </a:prstGeom>
        </p:spPr>
        <p:txBody>
          <a:bodyPr lIns="0" tIns="0" rIns="0" bIns="0"/>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4177553" y="10255624"/>
            <a:ext cx="0" cy="0"/>
          </a:xfrm>
          <a:prstGeom prst="rect">
            <a:avLst/>
          </a:prstGeom>
          <a:noFill/>
        </p:spPr>
        <p:txBody>
          <a:bodyPr wrap="none" lIns="0" tIns="0" rIns="0" bIns="0" rtlCol="0">
            <a:noAutofit/>
          </a:bodyPr>
          <a:lstStyle/>
          <a:p>
            <a:pPr marL="304784" indent="-304784" algn="l">
              <a:lnSpc>
                <a:spcPts val="3733"/>
              </a:lnSpc>
              <a:spcAft>
                <a:spcPts val="800"/>
              </a:spcAft>
              <a:buClr>
                <a:srgbClr val="EE2E24"/>
              </a:buClr>
              <a:buSzPct val="90000"/>
              <a:buFont typeface="Wingdings" charset="2"/>
              <a:buChar char="§"/>
            </a:pPr>
            <a:endParaRPr lang="en-US" sz="3200" err="1"/>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5875868"/>
            <a:ext cx="12192000" cy="211667"/>
          </a:xfrm>
          <a:prstGeom prst="rect">
            <a:avLst/>
          </a:prstGeom>
        </p:spPr>
        <p:txBody>
          <a:bodyPr lIns="457200" tIns="91440" rIns="0" bIns="0" anchor="t" anchorCtr="0"/>
          <a:lstStyle>
            <a:lvl1pPr marL="0" indent="0" algn="l">
              <a:lnSpc>
                <a:spcPts val="1600"/>
              </a:lnSpc>
              <a:spcBef>
                <a:spcPts val="0"/>
              </a:spcBef>
              <a:buNone/>
              <a:defRPr sz="1467"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991309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609603" y="4955372"/>
            <a:ext cx="10972799" cy="1166029"/>
          </a:xfrm>
          <a:prstGeom prst="rect">
            <a:avLst/>
          </a:prstGeom>
        </p:spPr>
        <p:txBody>
          <a:bodyPr lIns="0" tIns="228600" rIns="2286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609603" y="1377699"/>
            <a:ext cx="10972799" cy="3160437"/>
          </a:xfrm>
          <a:prstGeom prst="rect">
            <a:avLst/>
          </a:prstGeom>
        </p:spPr>
        <p:txBody>
          <a:bodyPr lIns="0" tIns="0" rIns="0" bIns="0"/>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4605868"/>
            <a:ext cx="12192000" cy="304800"/>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Tree>
    <p:extLst>
      <p:ext uri="{BB962C8B-B14F-4D97-AF65-F5344CB8AC3E}">
        <p14:creationId xmlns:p14="http://schemas.microsoft.com/office/powerpoint/2010/main" val="3893874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7721602" y="1670304"/>
            <a:ext cx="3867028" cy="4450080"/>
          </a:xfrm>
          <a:prstGeom prst="rect">
            <a:avLst/>
          </a:prstGeom>
        </p:spPr>
        <p:txBody>
          <a:bodyPr lIns="0" tIns="0" rIns="0" bIns="0"/>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1243584"/>
            <a:ext cx="7721600" cy="4876800"/>
          </a:xfrm>
          <a:prstGeom prst="rect">
            <a:avLst/>
          </a:prstGeom>
        </p:spPr>
        <p:txBody>
          <a:bodyPr lIns="640080" tIns="274320" rIns="2286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755904"/>
            <a:ext cx="12192000" cy="463296"/>
          </a:xfrm>
          <a:prstGeom prst="rect">
            <a:avLst/>
          </a:prstGeom>
        </p:spPr>
        <p:txBody>
          <a:bodyPr lIns="457200" tIns="0" rIns="1645920" bIns="0"/>
          <a:lstStyle>
            <a:lvl1pPr algn="l">
              <a:lnSpc>
                <a:spcPct val="100000"/>
              </a:lnSpc>
              <a:defRPr sz="4267"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5875868"/>
            <a:ext cx="12192000" cy="211667"/>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31924910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867804"/>
            <a:ext cx="12192000" cy="1181131"/>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2048937"/>
            <a:ext cx="12192000" cy="4072465"/>
          </a:xfrm>
          <a:prstGeom prst="rect">
            <a:avLst/>
          </a:prstGeom>
        </p:spPr>
        <p:txBody>
          <a:bodyPr lIns="640080" tIns="274320" rIns="4572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42686570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867804"/>
            <a:ext cx="12192000" cy="1181131"/>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2048937"/>
            <a:ext cx="12192000" cy="4072465"/>
          </a:xfrm>
          <a:prstGeom prst="rect">
            <a:avLst/>
          </a:prstGeom>
        </p:spPr>
        <p:txBody>
          <a:bodyPr lIns="640080" tIns="274320" rIns="457200" bIns="0" numCol="2" spcCol="32004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Tree>
    <p:extLst>
      <p:ext uri="{BB962C8B-B14F-4D97-AF65-F5344CB8AC3E}">
        <p14:creationId xmlns:p14="http://schemas.microsoft.com/office/powerpoint/2010/main" val="3201759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4476630" y="1926337"/>
            <a:ext cx="7715372" cy="3949531"/>
          </a:xfrm>
          <a:prstGeom prst="rect">
            <a:avLst/>
          </a:prstGeom>
        </p:spPr>
        <p:txBody>
          <a:bodyPr lIns="228600" tIns="274320" rIns="4572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609602" y="2302935"/>
            <a:ext cx="3867028" cy="3572933"/>
          </a:xfrm>
          <a:prstGeom prst="rect">
            <a:avLst/>
          </a:prstGeom>
        </p:spPr>
        <p:txBody>
          <a:bodyPr lIns="0" tIns="0" rIns="0" bIns="0"/>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5875868"/>
            <a:ext cx="12192000" cy="211667"/>
          </a:xfrm>
          <a:prstGeom prst="rect">
            <a:avLst/>
          </a:prstGeom>
        </p:spPr>
        <p:txBody>
          <a:bodyPr lIns="457200" tIns="91440" rIns="0" bIns="0" anchor="t" anchorCtr="0"/>
          <a:lstStyle>
            <a:lvl1pPr marL="0" indent="0" algn="l">
              <a:lnSpc>
                <a:spcPts val="1600"/>
              </a:lnSpc>
              <a:spcBef>
                <a:spcPts val="0"/>
              </a:spcBef>
              <a:buNone/>
              <a:defRPr sz="1467"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755904"/>
            <a:ext cx="12192000" cy="1225296"/>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4177553" y="10255624"/>
            <a:ext cx="0" cy="0"/>
          </a:xfrm>
          <a:prstGeom prst="rect">
            <a:avLst/>
          </a:prstGeom>
          <a:noFill/>
        </p:spPr>
        <p:txBody>
          <a:bodyPr wrap="none" lIns="0" tIns="0" rIns="0" bIns="0" rtlCol="0">
            <a:noAutofit/>
          </a:bodyPr>
          <a:lstStyle/>
          <a:p>
            <a:pPr marL="304784" indent="-304784" algn="l">
              <a:lnSpc>
                <a:spcPts val="3733"/>
              </a:lnSpc>
              <a:spcAft>
                <a:spcPts val="800"/>
              </a:spcAft>
              <a:buClr>
                <a:srgbClr val="EE2E24"/>
              </a:buClr>
              <a:buSzPct val="90000"/>
              <a:buFont typeface="Wingdings" charset="2"/>
              <a:buChar char="§"/>
            </a:pPr>
            <a:endParaRPr lang="en-US" sz="3200" err="1"/>
          </a:p>
        </p:txBody>
      </p:sp>
    </p:spTree>
    <p:extLst>
      <p:ext uri="{BB962C8B-B14F-4D97-AF65-F5344CB8AC3E}">
        <p14:creationId xmlns:p14="http://schemas.microsoft.com/office/powerpoint/2010/main" val="787309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609604" y="2133600"/>
            <a:ext cx="10972797" cy="2926080"/>
          </a:xfrm>
          <a:prstGeom prst="rect">
            <a:avLst/>
          </a:prstGeom>
        </p:spPr>
        <p:txBody>
          <a:bodyPr lIns="0" tIns="0" rIns="0" bIns="0"/>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755904"/>
            <a:ext cx="12192000" cy="1140629"/>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609606" y="5444068"/>
            <a:ext cx="10972799" cy="660400"/>
          </a:xfrm>
          <a:prstGeom prst="rect">
            <a:avLst/>
          </a:prstGeom>
        </p:spPr>
        <p:txBody>
          <a:bodyPr lIns="0" tIns="228600" rIns="2286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3" y="5094564"/>
            <a:ext cx="12192000" cy="304800"/>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9007731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7721602" y="2304288"/>
            <a:ext cx="3867028" cy="3572256"/>
          </a:xfrm>
          <a:prstGeom prst="rect">
            <a:avLst/>
          </a:prstGeom>
        </p:spPr>
        <p:txBody>
          <a:bodyPr lIns="0" tIns="0" rIns="0" bIns="0"/>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926336"/>
            <a:ext cx="7721600" cy="3950208"/>
          </a:xfrm>
          <a:prstGeom prst="rect">
            <a:avLst/>
          </a:prstGeom>
        </p:spPr>
        <p:txBody>
          <a:bodyPr lIns="640080" tIns="274320" rIns="228600" bIns="0"/>
          <a:lstStyle>
            <a:lvl1pPr marL="304784" indent="-304784">
              <a:lnSpc>
                <a:spcPct val="100000"/>
              </a:lnSpc>
              <a:spcBef>
                <a:spcPts val="800"/>
              </a:spcBef>
              <a:spcAft>
                <a:spcPts val="0"/>
              </a:spcAft>
              <a:buClr>
                <a:srgbClr val="EE2E24"/>
              </a:buClr>
              <a:buSzPct val="90000"/>
              <a:buFont typeface="Wingdings" charset="2"/>
              <a:buChar char="§"/>
              <a:defRPr sz="3200" baseline="0"/>
            </a:lvl1pPr>
            <a:lvl2pPr marL="486809" indent="-249754">
              <a:lnSpc>
                <a:spcPct val="100000"/>
              </a:lnSpc>
              <a:spcBef>
                <a:spcPts val="0"/>
              </a:spcBef>
              <a:spcAft>
                <a:spcPts val="0"/>
              </a:spcAft>
              <a:buSzPct val="65000"/>
              <a:tabLst/>
              <a:defRPr sz="2933"/>
            </a:lvl2pPr>
            <a:lvl3pPr marL="766196" indent="-224356">
              <a:buSzPct val="100000"/>
              <a:buFont typeface=".AppleSystemUIFont" charset="-120"/>
              <a:buChar char="-"/>
              <a:tabLst/>
              <a:defRPr sz="2667"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755904"/>
            <a:ext cx="12192000" cy="1140629"/>
          </a:xfrm>
          <a:prstGeom prst="rect">
            <a:avLst/>
          </a:prstGeom>
        </p:spPr>
        <p:txBody>
          <a:bodyPr lIns="457200" tIns="0" rIns="1645920" bIns="0"/>
          <a:lstStyle>
            <a:lvl1pPr algn="l">
              <a:lnSpc>
                <a:spcPct val="100000"/>
              </a:lnSpc>
              <a:defRPr sz="4267"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5875868"/>
            <a:ext cx="12192000" cy="211667"/>
          </a:xfrm>
          <a:prstGeom prst="rect">
            <a:avLst/>
          </a:prstGeom>
        </p:spPr>
        <p:txBody>
          <a:bodyPr lIns="0" tIns="91440" rIns="457200" bIns="0" anchor="t" anchorCtr="0"/>
          <a:lstStyle>
            <a:lvl1pPr marL="0" indent="0" algn="r">
              <a:lnSpc>
                <a:spcPts val="1600"/>
              </a:lnSpc>
              <a:spcBef>
                <a:spcPts val="0"/>
              </a:spcBef>
              <a:buNone/>
              <a:defRPr sz="1467"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44398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Width" type="obj">
  <p:cSld name="OBJECT">
    <p:spTree>
      <p:nvGrpSpPr>
        <p:cNvPr id="1" name="Shape 104"/>
        <p:cNvGrpSpPr/>
        <p:nvPr/>
      </p:nvGrpSpPr>
      <p:grpSpPr>
        <a:xfrm>
          <a:off x="0" y="0"/>
          <a:ext cx="0" cy="0"/>
          <a:chOff x="0" y="0"/>
          <a:chExt cx="0" cy="0"/>
        </a:xfrm>
      </p:grpSpPr>
      <p:sp>
        <p:nvSpPr>
          <p:cNvPr id="105" name="Google Shape;105;p50"/>
          <p:cNvSpPr txBox="1">
            <a:spLocks noGrp="1"/>
          </p:cNvSpPr>
          <p:nvPr>
            <p:ph type="title"/>
          </p:nvPr>
        </p:nvSpPr>
        <p:spPr>
          <a:xfrm>
            <a:off x="0" y="231648"/>
            <a:ext cx="11307483" cy="860053"/>
          </a:xfrm>
          <a:prstGeom prst="rect">
            <a:avLst/>
          </a:prstGeom>
          <a:noFill/>
          <a:ln>
            <a:noFill/>
          </a:ln>
        </p:spPr>
        <p:txBody>
          <a:bodyPr spcFirstLastPara="1" wrap="square" lIns="274300" tIns="182875" rIns="0" bIns="4570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0"/>
          <p:cNvSpPr txBox="1">
            <a:spLocks noGrp="1"/>
          </p:cNvSpPr>
          <p:nvPr>
            <p:ph type="body" idx="1"/>
          </p:nvPr>
        </p:nvSpPr>
        <p:spPr>
          <a:xfrm>
            <a:off x="366184" y="1449917"/>
            <a:ext cx="11459633" cy="4722283"/>
          </a:xfrm>
          <a:prstGeom prst="rect">
            <a:avLst/>
          </a:prstGeom>
          <a:noFill/>
          <a:ln>
            <a:noFill/>
          </a:ln>
        </p:spPr>
        <p:txBody>
          <a:bodyPr spcFirstLastPara="1" wrap="square" lIns="0" tIns="0" rIns="0" bIns="0" anchor="t" anchorCtr="0">
            <a:noAutofit/>
          </a:bodyPr>
          <a:lstStyle>
            <a:lvl1pPr marL="457200" lvl="0" indent="-411480" algn="l">
              <a:lnSpc>
                <a:spcPct val="90000"/>
              </a:lnSpc>
              <a:spcBef>
                <a:spcPts val="800"/>
              </a:spcBef>
              <a:spcAft>
                <a:spcPts val="0"/>
              </a:spcAft>
              <a:buClr>
                <a:schemeClr val="dk1"/>
              </a:buClr>
              <a:buSzPts val="2880"/>
              <a:buChar char="•"/>
              <a:defRPr sz="3200"/>
            </a:lvl1pPr>
            <a:lvl2pPr marL="914400" lvl="1" indent="-396240" algn="l">
              <a:lnSpc>
                <a:spcPct val="90000"/>
              </a:lnSpc>
              <a:spcBef>
                <a:spcPts val="800"/>
              </a:spcBef>
              <a:spcAft>
                <a:spcPts val="0"/>
              </a:spcAft>
              <a:buSzPts val="2640"/>
              <a:buChar char="•"/>
              <a:defRPr sz="2933"/>
            </a:lvl2pPr>
            <a:lvl3pPr marL="1371600" lvl="2" indent="-381000" algn="l">
              <a:lnSpc>
                <a:spcPct val="90000"/>
              </a:lnSpc>
              <a:spcBef>
                <a:spcPts val="800"/>
              </a:spcBef>
              <a:spcAft>
                <a:spcPts val="0"/>
              </a:spcAft>
              <a:buClr>
                <a:schemeClr val="dk1"/>
              </a:buClr>
              <a:buSzPts val="2400"/>
              <a:buChar char="•"/>
              <a:defRPr sz="2667"/>
            </a:lvl3pPr>
            <a:lvl4pPr marL="1828800" lvl="3" indent="-365760" algn="l">
              <a:lnSpc>
                <a:spcPct val="90000"/>
              </a:lnSpc>
              <a:spcBef>
                <a:spcPts val="800"/>
              </a:spcBef>
              <a:spcAft>
                <a:spcPts val="0"/>
              </a:spcAft>
              <a:buClr>
                <a:schemeClr val="dk1"/>
              </a:buClr>
              <a:buSzPts val="2160"/>
              <a:buChar char="•"/>
              <a:defRPr sz="2400"/>
            </a:lvl4pPr>
            <a:lvl5pPr marL="2286000" lvl="4" indent="-350520" algn="l">
              <a:lnSpc>
                <a:spcPct val="90000"/>
              </a:lnSpc>
              <a:spcBef>
                <a:spcPts val="800"/>
              </a:spcBef>
              <a:spcAft>
                <a:spcPts val="0"/>
              </a:spcAft>
              <a:buClr>
                <a:schemeClr val="dk1"/>
              </a:buClr>
              <a:buSzPts val="192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147355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line Title, Bullets (1-co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19B3-2A6D-C048-92C0-9566DC35E957}"/>
              </a:ext>
            </a:extLst>
          </p:cNvPr>
          <p:cNvSpPr>
            <a:spLocks noGrp="1"/>
          </p:cNvSpPr>
          <p:nvPr>
            <p:ph type="ctrTitle" hasCustomPrompt="1"/>
          </p:nvPr>
        </p:nvSpPr>
        <p:spPr>
          <a:xfrm>
            <a:off x="0" y="755904"/>
            <a:ext cx="12192000" cy="539496"/>
          </a:xfrm>
          <a:prstGeom prst="rect">
            <a:avLst/>
          </a:prstGeom>
        </p:spPr>
        <p:txBody>
          <a:bodyPr lIns="457200" tIns="0" rIns="1645920" bIns="0"/>
          <a:lstStyle>
            <a:lvl1pPr algn="l">
              <a:lnSpc>
                <a:spcPts val="4800"/>
              </a:lnSpc>
              <a:defRPr sz="4267" b="1" baseline="0">
                <a:latin typeface="+mn-lt"/>
              </a:defRPr>
            </a:lvl1pPr>
          </a:lstStyle>
          <a:p>
            <a:r>
              <a:rPr lang="en-US"/>
              <a:t>Insert 1-line Title with Initial Caps</a:t>
            </a:r>
          </a:p>
        </p:txBody>
      </p:sp>
      <p:sp>
        <p:nvSpPr>
          <p:cNvPr id="7" name="Content Placeholder 2">
            <a:extLst>
              <a:ext uri="{FF2B5EF4-FFF2-40B4-BE49-F238E27FC236}">
                <a16:creationId xmlns:a16="http://schemas.microsoft.com/office/drawing/2014/main" id="{EA74C141-0FD9-B845-95D0-885B7CEA546F}"/>
              </a:ext>
            </a:extLst>
          </p:cNvPr>
          <p:cNvSpPr>
            <a:spLocks noGrp="1"/>
          </p:cNvSpPr>
          <p:nvPr>
            <p:ph idx="1" hasCustomPrompt="1"/>
          </p:nvPr>
        </p:nvSpPr>
        <p:spPr>
          <a:xfrm>
            <a:off x="768096" y="1243584"/>
            <a:ext cx="11423904" cy="5030216"/>
          </a:xfrm>
          <a:prstGeom prst="rect">
            <a:avLst/>
          </a:prstGeom>
        </p:spPr>
        <p:txBody>
          <a:bodyPr lIns="0" tIns="274320" rIns="457200" bIns="0"/>
          <a:lstStyle>
            <a:lvl1pPr marL="243817" indent="-243817">
              <a:lnSpc>
                <a:spcPts val="3733"/>
              </a:lnSpc>
              <a:spcBef>
                <a:spcPts val="800"/>
              </a:spcBef>
              <a:spcAft>
                <a:spcPts val="400"/>
              </a:spcAft>
              <a:buClr>
                <a:srgbClr val="EE2E24"/>
              </a:buClr>
              <a:buSzPct val="90000"/>
              <a:buFont typeface="Wingdings" charset="2"/>
              <a:buChar char="§"/>
              <a:defRPr sz="3200" baseline="0"/>
            </a:lvl1pPr>
            <a:lvl2pPr marL="486785" indent="-249742">
              <a:lnSpc>
                <a:spcPct val="100000"/>
              </a:lnSpc>
              <a:spcBef>
                <a:spcPts val="0"/>
              </a:spcBef>
              <a:spcAft>
                <a:spcPts val="0"/>
              </a:spcAft>
              <a:buSzPct val="65000"/>
              <a:tabLst/>
              <a:defRPr sz="2933"/>
            </a:lvl2pPr>
            <a:lvl3pPr marL="766158" indent="-224345">
              <a:buSzPct val="100000"/>
              <a:buFont typeface=".AppleSystemUIFont" charset="-120"/>
              <a:buChar char="-"/>
              <a:tabLst/>
              <a:defRPr sz="2667" baseline="0"/>
            </a:lvl3pPr>
          </a:lstStyle>
          <a:p>
            <a:pPr lvl="0"/>
            <a:r>
              <a:rPr lang="en-US"/>
              <a:t>Move text box (if needed) so bullet aligns left with second letter of title above.</a:t>
            </a:r>
          </a:p>
        </p:txBody>
      </p:sp>
    </p:spTree>
    <p:extLst>
      <p:ext uri="{BB962C8B-B14F-4D97-AF65-F5344CB8AC3E}">
        <p14:creationId xmlns:p14="http://schemas.microsoft.com/office/powerpoint/2010/main" val="568177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A9A6708-02D4-5F4C-A19F-893CFFF670D5}"/>
              </a:ext>
            </a:extLst>
          </p:cNvPr>
          <p:cNvSpPr>
            <a:spLocks noGrp="1"/>
          </p:cNvSpPr>
          <p:nvPr>
            <p:ph idx="1"/>
          </p:nvPr>
        </p:nvSpPr>
        <p:spPr>
          <a:xfrm>
            <a:off x="366183" y="1449917"/>
            <a:ext cx="5545668" cy="4722283"/>
          </a:xfrm>
        </p:spPr>
        <p:txBody>
          <a:bodyPr lIns="0" tIns="0" rIns="0" bIns="0"/>
          <a:lstStyle>
            <a:lvl1pPr>
              <a:spcBef>
                <a:spcPts val="0"/>
              </a:spcBef>
              <a:spcAft>
                <a:spcPts val="800"/>
              </a:spcAft>
              <a:defRPr sz="3200"/>
            </a:lvl1pPr>
            <a:lvl2pPr>
              <a:spcBef>
                <a:spcPts val="0"/>
              </a:spcBef>
              <a:spcAft>
                <a:spcPts val="800"/>
              </a:spcAft>
              <a:defRPr sz="2933"/>
            </a:lvl2pPr>
            <a:lvl3pPr>
              <a:spcBef>
                <a:spcPts val="0"/>
              </a:spcBef>
              <a:spcAft>
                <a:spcPts val="800"/>
              </a:spcAft>
              <a:defRPr sz="2667"/>
            </a:lvl3pPr>
            <a:lvl4pPr>
              <a:spcBef>
                <a:spcPts val="0"/>
              </a:spcBef>
              <a:spcAft>
                <a:spcPts val="800"/>
              </a:spcAft>
              <a:defRPr sz="2400"/>
            </a:lvl4pPr>
            <a:lvl5pPr>
              <a:spcBef>
                <a:spcPts val="0"/>
              </a:spcBef>
              <a:spcAft>
                <a:spcPts val="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F2DCE305-0720-CF4D-8794-AD6723CD07A3}"/>
              </a:ext>
            </a:extLst>
          </p:cNvPr>
          <p:cNvSpPr>
            <a:spLocks noGrp="1"/>
          </p:cNvSpPr>
          <p:nvPr>
            <p:ph type="title"/>
          </p:nvPr>
        </p:nvSpPr>
        <p:spPr>
          <a:xfrm>
            <a:off x="1" y="231648"/>
            <a:ext cx="11307483" cy="860053"/>
          </a:xfrm>
          <a:prstGeom prst="rect">
            <a:avLst/>
          </a:prstGeom>
        </p:spPr>
        <p:txBody>
          <a:bodyPr vert="horz" lIns="274320" tIns="182880" rIns="0" bIns="45720" rtlCol="0"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8ACC9F8E-B0BA-364C-B5E5-212A491F4B00}"/>
              </a:ext>
            </a:extLst>
          </p:cNvPr>
          <p:cNvSpPr>
            <a:spLocks noGrp="1"/>
          </p:cNvSpPr>
          <p:nvPr>
            <p:ph type="pic" sz="quarter" idx="10"/>
          </p:nvPr>
        </p:nvSpPr>
        <p:spPr>
          <a:xfrm>
            <a:off x="6280153" y="1449917"/>
            <a:ext cx="5545667" cy="4722283"/>
          </a:xfrm>
        </p:spPr>
        <p:txBody>
          <a:bodyPr/>
          <a:lstStyle/>
          <a:p>
            <a:endParaRPr lang="en-US"/>
          </a:p>
        </p:txBody>
      </p:sp>
    </p:spTree>
    <p:extLst>
      <p:ext uri="{BB962C8B-B14F-4D97-AF65-F5344CB8AC3E}">
        <p14:creationId xmlns:p14="http://schemas.microsoft.com/office/powerpoint/2010/main" val="3252214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74" indent="0" algn="ctr">
              <a:buNone/>
              <a:defRPr/>
            </a:lvl2pPr>
            <a:lvl3pPr marL="685750" indent="0" algn="ctr">
              <a:buNone/>
              <a:defRPr/>
            </a:lvl3pPr>
            <a:lvl4pPr marL="1028624" indent="0" algn="ctr">
              <a:buNone/>
              <a:defRPr/>
            </a:lvl4pPr>
            <a:lvl5pPr marL="1371498" indent="0" algn="ctr">
              <a:buNone/>
              <a:defRPr/>
            </a:lvl5pPr>
            <a:lvl6pPr marL="1714372" indent="0" algn="ctr">
              <a:buNone/>
              <a:defRPr/>
            </a:lvl6pPr>
            <a:lvl7pPr marL="2057247" indent="0" algn="ctr">
              <a:buNone/>
              <a:defRPr/>
            </a:lvl7pPr>
            <a:lvl8pPr marL="2400120" indent="0" algn="ctr">
              <a:buNone/>
              <a:defRPr/>
            </a:lvl8pPr>
            <a:lvl9pPr marL="274299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819445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
        <p:nvSpPr>
          <p:cNvPr id="4" name="Subtitle 2"/>
          <p:cNvSpPr>
            <a:spLocks noGrp="1"/>
          </p:cNvSpPr>
          <p:nvPr>
            <p:ph type="subTitle" idx="1"/>
          </p:nvPr>
        </p:nvSpPr>
        <p:spPr>
          <a:xfrm>
            <a:off x="310044" y="2046406"/>
            <a:ext cx="11583200" cy="4278943"/>
          </a:xfrm>
          <a:prstGeom prst="rect">
            <a:avLst/>
          </a:prstGeom>
        </p:spPr>
        <p:txBody>
          <a:bodyPr lIns="0" bIns="0"/>
          <a:lstStyle>
            <a:lvl1pPr marL="0" indent="0" algn="l" rtl="0">
              <a:lnSpc>
                <a:spcPts val="1951"/>
              </a:lnSpc>
              <a:spcBef>
                <a:spcPts val="675"/>
              </a:spcBef>
              <a:buClr>
                <a:srgbClr val="0D6941"/>
              </a:buClr>
              <a:buSzPct val="110000"/>
              <a:buFont typeface="Wingdings" charset="2"/>
              <a:buNone/>
              <a:defRPr lang="en-US" sz="1800" b="0" i="0" u="none" strike="noStrike" baseline="0" smtClean="0">
                <a:solidFill>
                  <a:schemeClr val="tx1"/>
                </a:solidFill>
              </a:defRPr>
            </a:lvl1pPr>
            <a:lvl2pPr marL="342866" indent="0" algn="ctr">
              <a:buNone/>
              <a:defRPr>
                <a:solidFill>
                  <a:schemeClr val="tx1">
                    <a:tint val="75000"/>
                  </a:schemeClr>
                </a:solidFill>
              </a:defRPr>
            </a:lvl2pPr>
            <a:lvl3pPr marL="685734"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29"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p>
        </p:txBody>
      </p:sp>
      <p:sp>
        <p:nvSpPr>
          <p:cNvPr id="5" name="Title 1"/>
          <p:cNvSpPr>
            <a:spLocks noGrp="1"/>
          </p:cNvSpPr>
          <p:nvPr>
            <p:ph type="ctrTitle"/>
          </p:nvPr>
        </p:nvSpPr>
        <p:spPr>
          <a:xfrm>
            <a:off x="310044" y="1188720"/>
            <a:ext cx="11574333" cy="846256"/>
          </a:xfrm>
          <a:prstGeom prst="rect">
            <a:avLst/>
          </a:prstGeom>
        </p:spPr>
        <p:txBody>
          <a:bodyPr lIns="0" tIns="0" rIns="0" bIns="0"/>
          <a:lstStyle>
            <a:lvl1pPr algn="l">
              <a:defRPr sz="2551" b="1"/>
            </a:lvl1pPr>
          </a:lstStyle>
          <a:p>
            <a:r>
              <a:rPr lang="en-US"/>
              <a:t>Click to edit Master title style</a:t>
            </a:r>
          </a:p>
        </p:txBody>
      </p:sp>
    </p:spTree>
    <p:extLst>
      <p:ext uri="{BB962C8B-B14F-4D97-AF65-F5344CB8AC3E}">
        <p14:creationId xmlns:p14="http://schemas.microsoft.com/office/powerpoint/2010/main" val="23977006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3" y="6484025"/>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
        <p:nvSpPr>
          <p:cNvPr id="4" name="Title 1">
            <a:extLst>
              <a:ext uri="{FF2B5EF4-FFF2-40B4-BE49-F238E27FC236}">
                <a16:creationId xmlns:a16="http://schemas.microsoft.com/office/drawing/2014/main" id="{B7C48445-195F-4C22-96D0-4BD9EBFF0885}"/>
              </a:ext>
            </a:extLst>
          </p:cNvPr>
          <p:cNvSpPr>
            <a:spLocks noGrp="1"/>
          </p:cNvSpPr>
          <p:nvPr>
            <p:ph type="ctrTitle" hasCustomPrompt="1"/>
          </p:nvPr>
        </p:nvSpPr>
        <p:spPr>
          <a:xfrm>
            <a:off x="609600" y="1332067"/>
            <a:ext cx="10972800" cy="522715"/>
          </a:xfrm>
          <a:prstGeom prst="rect">
            <a:avLst/>
          </a:prstGeom>
        </p:spPr>
        <p:txBody>
          <a:bodyPr lIns="0" tIns="0" rIns="0" bIns="0"/>
          <a:lstStyle>
            <a:lvl1pPr algn="l">
              <a:lnSpc>
                <a:spcPct val="90000"/>
              </a:lnSpc>
              <a:defRPr sz="4400" b="1"/>
            </a:lvl1pPr>
          </a:lstStyle>
          <a:p>
            <a:r>
              <a:rPr lang="en-US"/>
              <a:t>Click to edit slide title</a:t>
            </a:r>
          </a:p>
        </p:txBody>
      </p:sp>
    </p:spTree>
    <p:extLst>
      <p:ext uri="{BB962C8B-B14F-4D97-AF65-F5344CB8AC3E}">
        <p14:creationId xmlns:p14="http://schemas.microsoft.com/office/powerpoint/2010/main" val="3260384130"/>
      </p:ext>
    </p:extLst>
  </p:cSld>
  <p:clrMapOvr>
    <a:masterClrMapping/>
  </p:clrMapOvr>
  <p:extLst>
    <p:ext uri="{DCECCB84-F9BA-43D5-87BE-67443E8EF086}">
      <p15:sldGuideLst xmlns:p15="http://schemas.microsoft.com/office/powerpoint/2012/main">
        <p15:guide id="2" pos="3840">
          <p15:clr>
            <a:srgbClr val="FBAE40"/>
          </p15:clr>
        </p15:guide>
        <p15:guide id="3" orient="horz" pos="1512">
          <p15:clr>
            <a:srgbClr val="FBAE40"/>
          </p15:clr>
        </p15:guide>
        <p15:guide id="4" pos="3720">
          <p15:clr>
            <a:srgbClr val="FBAE40"/>
          </p15:clr>
        </p15:guide>
        <p15:guide id="5" pos="39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DA098D-C727-4F42-85C9-58CD75541C23}"/>
              </a:ext>
            </a:extLst>
          </p:cNvPr>
          <p:cNvSpPr>
            <a:spLocks noGrp="1"/>
          </p:cNvSpPr>
          <p:nvPr>
            <p:ph type="ctrTitle" hasCustomPrompt="1"/>
          </p:nvPr>
        </p:nvSpPr>
        <p:spPr>
          <a:xfrm>
            <a:off x="609600" y="1341121"/>
            <a:ext cx="10972800" cy="522715"/>
          </a:xfrm>
          <a:prstGeom prst="rect">
            <a:avLst/>
          </a:prstGeom>
        </p:spPr>
        <p:txBody>
          <a:bodyPr lIns="0" tIns="0" rIns="0" bIns="0"/>
          <a:lstStyle>
            <a:lvl1pPr algn="l">
              <a:lnSpc>
                <a:spcPct val="90000"/>
              </a:lnSpc>
              <a:defRPr sz="4400" b="1"/>
            </a:lvl1pPr>
          </a:lstStyle>
          <a:p>
            <a:r>
              <a:rPr lang="en-US"/>
              <a:t>Click to edit slide title</a:t>
            </a:r>
          </a:p>
        </p:txBody>
      </p:sp>
      <p:sp>
        <p:nvSpPr>
          <p:cNvPr id="5" name="Text Placeholder 2">
            <a:extLst>
              <a:ext uri="{FF2B5EF4-FFF2-40B4-BE49-F238E27FC236}">
                <a16:creationId xmlns:a16="http://schemas.microsoft.com/office/drawing/2014/main" id="{3C6ECB48-88D0-438A-A907-948DC729D907}"/>
              </a:ext>
            </a:extLst>
          </p:cNvPr>
          <p:cNvSpPr>
            <a:spLocks noGrp="1"/>
          </p:cNvSpPr>
          <p:nvPr>
            <p:ph type="body" sz="quarter" idx="11" hasCustomPrompt="1"/>
          </p:nvPr>
        </p:nvSpPr>
        <p:spPr>
          <a:xfrm>
            <a:off x="6512173" y="6484025"/>
            <a:ext cx="5070228" cy="373977"/>
          </a:xfrm>
          <a:prstGeom prst="rect">
            <a:avLst/>
          </a:prstGeom>
        </p:spPr>
        <p:txBody>
          <a:bodyPr lIns="0" tIns="0" rIns="0" bIns="0" anchor="t" anchorCtr="0"/>
          <a:lstStyle>
            <a:lvl1pPr marL="0" indent="0" algn="r">
              <a:lnSpc>
                <a:spcPct val="90000"/>
              </a:lnSpc>
              <a:spcBef>
                <a:spcPts val="0"/>
              </a:spcBef>
              <a:buNone/>
              <a:defRPr sz="1000" b="0" i="1" baseline="0">
                <a:latin typeface="Times New Roman" charset="0"/>
                <a:ea typeface="Times New Roman" charset="0"/>
                <a:cs typeface="Times New Roman" charset="0"/>
              </a:defRPr>
            </a:lvl1pPr>
            <a:lvl2pPr marL="609570" indent="0">
              <a:buNone/>
              <a:defRPr sz="1067" b="0" i="1">
                <a:latin typeface="Times New Roman" charset="0"/>
                <a:ea typeface="Times New Roman" charset="0"/>
                <a:cs typeface="Times New Roman" charset="0"/>
              </a:defRPr>
            </a:lvl2pPr>
            <a:lvl3pPr marL="1219140" indent="0">
              <a:buNone/>
              <a:defRPr sz="1067" b="0" i="1">
                <a:latin typeface="Times New Roman" charset="0"/>
                <a:ea typeface="Times New Roman" charset="0"/>
                <a:cs typeface="Times New Roman" charset="0"/>
              </a:defRPr>
            </a:lvl3pPr>
            <a:lvl4pPr marL="1828709" indent="0">
              <a:buNone/>
              <a:defRPr sz="1067" b="0" i="1">
                <a:latin typeface="Times New Roman" charset="0"/>
                <a:ea typeface="Times New Roman" charset="0"/>
                <a:cs typeface="Times New Roman" charset="0"/>
              </a:defRPr>
            </a:lvl4pPr>
            <a:lvl5pPr marL="2438278" indent="0">
              <a:buNone/>
              <a:defRPr sz="1067" b="0" i="1">
                <a:latin typeface="Times New Roman" charset="0"/>
                <a:ea typeface="Times New Roman" charset="0"/>
                <a:cs typeface="Times New Roman" charset="0"/>
              </a:defRPr>
            </a:lvl5pPr>
          </a:lstStyle>
          <a:p>
            <a:pPr lvl="0"/>
            <a:r>
              <a:rPr lang="en-US"/>
              <a:t> Insert source if applicable, e.g. Source: Staffing Industry Analysts</a:t>
            </a:r>
          </a:p>
        </p:txBody>
      </p:sp>
    </p:spTree>
    <p:extLst>
      <p:ext uri="{BB962C8B-B14F-4D97-AF65-F5344CB8AC3E}">
        <p14:creationId xmlns:p14="http://schemas.microsoft.com/office/powerpoint/2010/main" val="3725593179"/>
      </p:ext>
    </p:extLst>
  </p:cSld>
  <p:clrMapOvr>
    <a:masterClrMapping/>
  </p:clrMapOvr>
  <p:extLst>
    <p:ext uri="{DCECCB84-F9BA-43D5-87BE-67443E8EF086}">
      <p15:sldGuideLst xmlns:p15="http://schemas.microsoft.com/office/powerpoint/2012/main">
        <p15:guide id="1" orient="horz" pos="1128">
          <p15:clr>
            <a:srgbClr val="FBAE40"/>
          </p15:clr>
        </p15:guide>
        <p15:guide id="2" pos="3840">
          <p15:clr>
            <a:srgbClr val="FBAE40"/>
          </p15:clr>
        </p15:guide>
        <p15:guide id="3" orient="horz" pos="1512">
          <p15:clr>
            <a:srgbClr val="FBAE40"/>
          </p15:clr>
        </p15:guide>
        <p15:guide id="4" pos="3720">
          <p15:clr>
            <a:srgbClr val="FBAE40"/>
          </p15:clr>
        </p15:guide>
        <p15:guide id="5" pos="39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image" Target="../media/image15.jpeg"/><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10.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1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image" Target="../media/image4.jpe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11.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image" Target="../media/image3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1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31.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4.jpe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6.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3.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3">
            <a:alphaModFix/>
          </a:blip>
          <a:srcRect/>
          <a:stretch/>
        </p:blipFill>
        <p:spPr>
          <a:xfrm>
            <a:off x="0" y="231648"/>
            <a:ext cx="12192000" cy="2313963"/>
          </a:xfrm>
          <a:prstGeom prst="rect">
            <a:avLst/>
          </a:prstGeom>
          <a:noFill/>
          <a:ln>
            <a:noFill/>
          </a:ln>
        </p:spPr>
      </p:pic>
      <p:sp>
        <p:nvSpPr>
          <p:cNvPr id="11" name="Google Shape;11;p30"/>
          <p:cNvSpPr/>
          <p:nvPr/>
        </p:nvSpPr>
        <p:spPr>
          <a:xfrm>
            <a:off x="0" y="-2357"/>
            <a:ext cx="12192000" cy="23164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12" name="Google Shape;12;p30"/>
          <p:cNvPicPr preferRelativeResize="0"/>
          <p:nvPr/>
        </p:nvPicPr>
        <p:blipFill rotWithShape="1">
          <a:blip r:embed="rId4">
            <a:alphaModFix/>
          </a:blip>
          <a:srcRect/>
          <a:stretch/>
        </p:blipFill>
        <p:spPr>
          <a:xfrm>
            <a:off x="609600" y="6473620"/>
            <a:ext cx="2319867" cy="118533"/>
          </a:xfrm>
          <a:prstGeom prst="rect">
            <a:avLst/>
          </a:prstGeom>
          <a:noFill/>
          <a:ln>
            <a:noFill/>
          </a:ln>
        </p:spPr>
      </p:pic>
      <p:pic>
        <p:nvPicPr>
          <p:cNvPr id="13" name="Google Shape;13;p30"/>
          <p:cNvPicPr preferRelativeResize="0"/>
          <p:nvPr/>
        </p:nvPicPr>
        <p:blipFill rotWithShape="1">
          <a:blip r:embed="rId5">
            <a:alphaModFix/>
          </a:blip>
          <a:srcRect l="935"/>
          <a:stretch/>
        </p:blipFill>
        <p:spPr>
          <a:xfrm>
            <a:off x="609600" y="609600"/>
            <a:ext cx="3288237" cy="8046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56">
          <p15:clr>
            <a:srgbClr val="F26B43"/>
          </p15:clr>
        </p15:guide>
        <p15:guide id="2" pos="28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4470400" y="6356987"/>
            <a:ext cx="7721600" cy="501013"/>
          </a:xfrm>
          <a:prstGeom prst="rect">
            <a:avLst/>
          </a:prstGeom>
          <a:noFill/>
        </p:spPr>
        <p:txBody>
          <a:bodyPr wrap="square" lIns="0" tIns="304800" rIns="609600" bIns="304800" rtlCol="0" anchor="b" anchorCtr="0">
            <a:noAutofit/>
          </a:bodyPr>
          <a:lstStyle/>
          <a:p>
            <a:pPr marL="0" indent="0" algn="r">
              <a:lnSpc>
                <a:spcPts val="3733"/>
              </a:lnSpc>
              <a:spcAft>
                <a:spcPts val="800"/>
              </a:spcAft>
              <a:buClr>
                <a:srgbClr val="EE2E24"/>
              </a:buClr>
              <a:buSzPct val="90000"/>
              <a:buFontTx/>
              <a:buNone/>
            </a:pPr>
            <a:r>
              <a:rPr lang="en-US" sz="1600" b="1">
                <a:solidFill>
                  <a:schemeClr val="tx2"/>
                </a:solidFill>
              </a:rPr>
              <a:t>SIA | Staffing Industry Analysts </a:t>
            </a:r>
            <a:r>
              <a:rPr lang="en-US" sz="1600" b="1">
                <a:solidFill>
                  <a:srgbClr val="EE2E24"/>
                </a:solidFill>
              </a:rPr>
              <a:t>Contingent Workforce Strategies Council</a:t>
            </a:r>
            <a:endParaRPr lang="en-US" sz="1600" b="1">
              <a:solidFill>
                <a:schemeClr val="tx2"/>
              </a:solidFill>
            </a:endParaRP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2357"/>
            <a:ext cx="12192000" cy="231648"/>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32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9600" y="6473620"/>
            <a:ext cx="2319867" cy="118533"/>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387584" y="435864"/>
            <a:ext cx="1463040" cy="848317"/>
          </a:xfrm>
          <a:prstGeom prst="rect">
            <a:avLst/>
          </a:prstGeom>
        </p:spPr>
      </p:pic>
    </p:spTree>
    <p:extLst>
      <p:ext uri="{BB962C8B-B14F-4D97-AF65-F5344CB8AC3E}">
        <p14:creationId xmlns:p14="http://schemas.microsoft.com/office/powerpoint/2010/main" val="29512784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20"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orient="horz" pos="3864">
          <p15:clr>
            <a:srgbClr val="F26B43"/>
          </p15:clr>
        </p15:guide>
        <p15:guide id="4" orient="horz" pos="960">
          <p15:clr>
            <a:srgbClr val="F26B43"/>
          </p15:clr>
        </p15:guide>
        <p15:guide id="5" pos="168">
          <p15:clr>
            <a:srgbClr val="F26B43"/>
          </p15:clr>
        </p15:guide>
        <p15:guide id="6" pos="751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4470400" y="6356988"/>
            <a:ext cx="7721600" cy="501013"/>
          </a:xfrm>
          <a:prstGeom prst="rect">
            <a:avLst/>
          </a:prstGeom>
          <a:noFill/>
        </p:spPr>
        <p:txBody>
          <a:bodyPr wrap="square" lIns="0" tIns="304800" rIns="609600" bIns="304800" rtlCol="0" anchor="b" anchorCtr="0">
            <a:noAutofit/>
          </a:bodyPr>
          <a:lstStyle/>
          <a:p>
            <a:pPr marL="0" indent="0" algn="r">
              <a:lnSpc>
                <a:spcPts val="3733"/>
              </a:lnSpc>
              <a:spcAft>
                <a:spcPts val="800"/>
              </a:spcAft>
              <a:buClr>
                <a:srgbClr val="EE2E24"/>
              </a:buClr>
              <a:buSzPct val="90000"/>
              <a:buFontTx/>
              <a:buNone/>
            </a:pPr>
            <a:r>
              <a:rPr lang="en-US" sz="1600" b="1">
                <a:solidFill>
                  <a:schemeClr val="tx2"/>
                </a:solidFill>
              </a:rPr>
              <a:t>SIA | Staffing Industry Analysts </a:t>
            </a:r>
            <a:r>
              <a:rPr lang="en-US" sz="1600" b="1">
                <a:solidFill>
                  <a:srgbClr val="EE2E24"/>
                </a:solidFill>
              </a:rPr>
              <a:t>Contingent Workforce Strategies Council</a:t>
            </a:r>
            <a:endParaRPr lang="en-US" sz="1600" b="1">
              <a:solidFill>
                <a:schemeClr val="tx2"/>
              </a:solidFill>
            </a:endParaRP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2357"/>
            <a:ext cx="12192000" cy="231648"/>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32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21"/>
          <a:stretch>
            <a:fillRect/>
          </a:stretch>
        </p:blipFill>
        <p:spPr>
          <a:xfrm>
            <a:off x="609601" y="6473620"/>
            <a:ext cx="2319867" cy="118533"/>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424160" y="426720"/>
            <a:ext cx="1463040" cy="848317"/>
          </a:xfrm>
          <a:prstGeom prst="rect">
            <a:avLst/>
          </a:prstGeom>
        </p:spPr>
      </p:pic>
    </p:spTree>
    <p:extLst>
      <p:ext uri="{BB962C8B-B14F-4D97-AF65-F5344CB8AC3E}">
        <p14:creationId xmlns:p14="http://schemas.microsoft.com/office/powerpoint/2010/main" val="69704493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Lst>
  <p:txStyles>
    <p:titleStyle>
      <a:lvl1pPr algn="ctr" defTabSz="609555"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609555" rtl="0" eaLnBrk="1" latinLnBrk="0" hangingPunct="1">
        <a:spcBef>
          <a:spcPct val="20000"/>
        </a:spcBef>
        <a:buFont typeface="Arial"/>
        <a:buChar char="•"/>
        <a:defRPr sz="4267" kern="1200">
          <a:solidFill>
            <a:schemeClr val="tx1"/>
          </a:solidFill>
          <a:latin typeface="+mn-lt"/>
          <a:ea typeface="+mn-ea"/>
          <a:cs typeface="+mn-cs"/>
        </a:defRPr>
      </a:lvl1pPr>
      <a:lvl2pPr marL="990526" indent="-380972"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547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4470400" y="6356988"/>
            <a:ext cx="7721600" cy="501013"/>
          </a:xfrm>
          <a:prstGeom prst="rect">
            <a:avLst/>
          </a:prstGeom>
          <a:noFill/>
        </p:spPr>
        <p:txBody>
          <a:bodyPr wrap="square" lIns="0" tIns="304800" rIns="609600" bIns="304800" rtlCol="0" anchor="b" anchorCtr="0">
            <a:noAutofit/>
          </a:bodyPr>
          <a:lstStyle/>
          <a:p>
            <a:pPr marL="0" indent="0" algn="r">
              <a:lnSpc>
                <a:spcPts val="3733"/>
              </a:lnSpc>
              <a:spcAft>
                <a:spcPts val="800"/>
              </a:spcAft>
              <a:buClr>
                <a:srgbClr val="EE2E24"/>
              </a:buClr>
              <a:buSzPct val="90000"/>
              <a:buFontTx/>
              <a:buNone/>
            </a:pPr>
            <a:r>
              <a:rPr lang="en-US" sz="1600" b="1">
                <a:solidFill>
                  <a:schemeClr val="tx2"/>
                </a:solidFill>
              </a:rPr>
              <a:t>SIA | Staffing Industry Analysts </a:t>
            </a:r>
            <a:r>
              <a:rPr lang="en-US" sz="1600" b="1">
                <a:solidFill>
                  <a:srgbClr val="EE2E24"/>
                </a:solidFill>
              </a:rPr>
              <a:t>Contingent Workforce Strategies Council </a:t>
            </a:r>
            <a:r>
              <a:rPr lang="en-US" sz="1600" b="1">
                <a:solidFill>
                  <a:schemeClr val="tx2"/>
                </a:solidFill>
              </a:rPr>
              <a:t>Webinar</a:t>
            </a: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2357"/>
            <a:ext cx="12192000" cy="231648"/>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32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19"/>
          <a:stretch>
            <a:fillRect/>
          </a:stretch>
        </p:blipFill>
        <p:spPr>
          <a:xfrm>
            <a:off x="609601" y="6473620"/>
            <a:ext cx="2319867" cy="118533"/>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424160" y="426720"/>
            <a:ext cx="1463040" cy="848317"/>
          </a:xfrm>
          <a:prstGeom prst="rect">
            <a:avLst/>
          </a:prstGeom>
        </p:spPr>
      </p:pic>
    </p:spTree>
    <p:extLst>
      <p:ext uri="{BB962C8B-B14F-4D97-AF65-F5344CB8AC3E}">
        <p14:creationId xmlns:p14="http://schemas.microsoft.com/office/powerpoint/2010/main" val="141530296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5" r:id="rId13"/>
    <p:sldLayoutId id="2147483796" r:id="rId14"/>
    <p:sldLayoutId id="2147483797" r:id="rId15"/>
    <p:sldLayoutId id="2147483798" r:id="rId16"/>
    <p:sldLayoutId id="2147483799" r:id="rId17"/>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54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32"/>
          <p:cNvSpPr txBox="1"/>
          <p:nvPr/>
        </p:nvSpPr>
        <p:spPr>
          <a:xfrm>
            <a:off x="2929467" y="6223113"/>
            <a:ext cx="8749553" cy="501013"/>
          </a:xfrm>
          <a:prstGeom prst="rect">
            <a:avLst/>
          </a:prstGeom>
          <a:noFill/>
          <a:ln>
            <a:noFill/>
          </a:ln>
        </p:spPr>
        <p:txBody>
          <a:bodyPr spcFirstLastPara="1" wrap="square" lIns="0" tIns="0" rIns="0" bIns="0" anchor="t" anchorCtr="0">
            <a:noAutofit/>
          </a:bodyPr>
          <a:lstStyle/>
          <a:p>
            <a:pPr marL="0" marR="0" lvl="0" indent="0" algn="r" rtl="0">
              <a:lnSpc>
                <a:spcPct val="233312"/>
              </a:lnSpc>
              <a:spcBef>
                <a:spcPts val="0"/>
              </a:spcBef>
              <a:spcAft>
                <a:spcPts val="0"/>
              </a:spcAft>
              <a:buClr>
                <a:srgbClr val="EE2E24"/>
              </a:buClr>
              <a:buSzPts val="1440"/>
              <a:buFont typeface="Arial"/>
              <a:buNone/>
            </a:pPr>
            <a:r>
              <a:rPr lang="en-US" sz="1200" b="1" i="0" u="none" strike="noStrike" cap="none">
                <a:solidFill>
                  <a:schemeClr val="dk2"/>
                </a:solidFill>
                <a:latin typeface="Arial"/>
                <a:ea typeface="Arial"/>
                <a:cs typeface="Arial"/>
                <a:sym typeface="Arial"/>
              </a:rPr>
              <a:t>SIA | Staffing Industry Analysts </a:t>
            </a:r>
            <a:r>
              <a:rPr lang="en-US" sz="1200" b="1" i="0" u="none" strike="noStrike" cap="none">
                <a:solidFill>
                  <a:srgbClr val="EE2E24"/>
                </a:solidFill>
                <a:latin typeface="Arial"/>
                <a:ea typeface="Arial"/>
                <a:cs typeface="Arial"/>
                <a:sym typeface="Arial"/>
              </a:rPr>
              <a:t>Contingent Workforce Strategies Council </a:t>
            </a:r>
            <a:r>
              <a:rPr lang="en-US" sz="1200" b="1" i="0" u="none" strike="noStrike" cap="none">
                <a:solidFill>
                  <a:schemeClr val="dk2"/>
                </a:solidFill>
                <a:latin typeface="Arial"/>
                <a:ea typeface="Arial"/>
                <a:cs typeface="Arial"/>
                <a:sym typeface="Arial"/>
              </a:rPr>
              <a:t>Webinar</a:t>
            </a:r>
            <a:endParaRPr sz="1100" b="0" i="0" u="none" strike="noStrike" cap="none">
              <a:solidFill>
                <a:srgbClr val="000000"/>
              </a:solidFill>
              <a:latin typeface="Arial"/>
              <a:ea typeface="Arial"/>
              <a:cs typeface="Arial"/>
              <a:sym typeface="Arial"/>
            </a:endParaRPr>
          </a:p>
        </p:txBody>
      </p:sp>
      <p:sp>
        <p:nvSpPr>
          <p:cNvPr id="24" name="Google Shape;24;p32"/>
          <p:cNvSpPr/>
          <p:nvPr/>
        </p:nvSpPr>
        <p:spPr>
          <a:xfrm>
            <a:off x="0" y="-2357"/>
            <a:ext cx="12192000" cy="23164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25" name="Google Shape;25;p32"/>
          <p:cNvPicPr preferRelativeResize="0"/>
          <p:nvPr/>
        </p:nvPicPr>
        <p:blipFill rotWithShape="1">
          <a:blip r:embed="rId4">
            <a:alphaModFix/>
          </a:blip>
          <a:srcRect/>
          <a:stretch/>
        </p:blipFill>
        <p:spPr>
          <a:xfrm>
            <a:off x="609600" y="6473620"/>
            <a:ext cx="2319867" cy="118533"/>
          </a:xfrm>
          <a:prstGeom prst="rect">
            <a:avLst/>
          </a:prstGeom>
          <a:noFill/>
          <a:ln>
            <a:noFill/>
          </a:ln>
        </p:spPr>
      </p:pic>
      <p:pic>
        <p:nvPicPr>
          <p:cNvPr id="26" name="Google Shape;26;p32"/>
          <p:cNvPicPr preferRelativeResize="0"/>
          <p:nvPr/>
        </p:nvPicPr>
        <p:blipFill rotWithShape="1">
          <a:blip r:embed="rId5">
            <a:alphaModFix/>
          </a:blip>
          <a:srcRect/>
          <a:stretch/>
        </p:blipFill>
        <p:spPr>
          <a:xfrm>
            <a:off x="10424160" y="426720"/>
            <a:ext cx="1463040" cy="8483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77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56">
          <p15:clr>
            <a:srgbClr val="F26B43"/>
          </p15:clr>
        </p15:guide>
        <p15:guide id="2" pos="7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592667" y="700702"/>
            <a:ext cx="11006667" cy="369332"/>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34"/>
          <p:cNvSpPr txBox="1">
            <a:spLocks noGrp="1"/>
          </p:cNvSpPr>
          <p:nvPr>
            <p:ph type="body" idx="1"/>
          </p:nvPr>
        </p:nvSpPr>
        <p:spPr>
          <a:xfrm>
            <a:off x="592667" y="1483020"/>
            <a:ext cx="11006667"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34"/>
          <p:cNvSpPr txBox="1">
            <a:spLocks noGrp="1"/>
          </p:cNvSpPr>
          <p:nvPr>
            <p:ph type="ftr" idx="11"/>
          </p:nvPr>
        </p:nvSpPr>
        <p:spPr>
          <a:xfrm>
            <a:off x="4145280" y="6377941"/>
            <a:ext cx="3901440" cy="27699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A8A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34"/>
          <p:cNvSpPr txBox="1">
            <a:spLocks noGrp="1"/>
          </p:cNvSpPr>
          <p:nvPr>
            <p:ph type="dt" idx="10"/>
          </p:nvPr>
        </p:nvSpPr>
        <p:spPr>
          <a:xfrm>
            <a:off x="609600" y="6377941"/>
            <a:ext cx="2804160"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A8A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34"/>
          <p:cNvSpPr txBox="1">
            <a:spLocks noGrp="1"/>
          </p:cNvSpPr>
          <p:nvPr>
            <p:ph type="sldNum" idx="12"/>
          </p:nvPr>
        </p:nvSpPr>
        <p:spPr>
          <a:xfrm>
            <a:off x="8778240" y="6377941"/>
            <a:ext cx="2804160" cy="27699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69" r:id="rId2"/>
    <p:sldLayoutId id="21474838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39"/>
          <p:cNvSpPr/>
          <p:nvPr/>
        </p:nvSpPr>
        <p:spPr>
          <a:xfrm>
            <a:off x="0" y="0"/>
            <a:ext cx="12192000" cy="231987"/>
          </a:xfrm>
          <a:custGeom>
            <a:avLst/>
            <a:gdLst/>
            <a:ahLst/>
            <a:cxnLst/>
            <a:rect l="l" t="t" r="r" b="b"/>
            <a:pathLst>
              <a:path w="9144000" h="173990" extrusionOk="0">
                <a:moveTo>
                  <a:pt x="0" y="173736"/>
                </a:moveTo>
                <a:lnTo>
                  <a:pt x="9144000" y="173736"/>
                </a:lnTo>
                <a:lnTo>
                  <a:pt x="9144000" y="0"/>
                </a:lnTo>
                <a:lnTo>
                  <a:pt x="0" y="0"/>
                </a:lnTo>
                <a:lnTo>
                  <a:pt x="0" y="173736"/>
                </a:lnTo>
                <a:close/>
              </a:path>
            </a:pathLst>
          </a:custGeom>
          <a:solidFill>
            <a:srgbClr val="44536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4" name="Google Shape;74;p39"/>
          <p:cNvSpPr/>
          <p:nvPr/>
        </p:nvSpPr>
        <p:spPr>
          <a:xfrm>
            <a:off x="609600" y="6473953"/>
            <a:ext cx="2320544" cy="11785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5" name="Google Shape;75;p39"/>
          <p:cNvSpPr/>
          <p:nvPr/>
        </p:nvSpPr>
        <p:spPr>
          <a:xfrm>
            <a:off x="10424159" y="426720"/>
            <a:ext cx="1463039" cy="84734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6" name="Google Shape;76;p39"/>
          <p:cNvSpPr txBox="1"/>
          <p:nvPr/>
        </p:nvSpPr>
        <p:spPr>
          <a:xfrm>
            <a:off x="2929467" y="6223113"/>
            <a:ext cx="8749553" cy="501013"/>
          </a:xfrm>
          <a:prstGeom prst="rect">
            <a:avLst/>
          </a:prstGeom>
          <a:noFill/>
          <a:ln>
            <a:noFill/>
          </a:ln>
        </p:spPr>
        <p:txBody>
          <a:bodyPr spcFirstLastPara="1" wrap="square" lIns="0" tIns="0" rIns="0" bIns="0" anchor="t" anchorCtr="0">
            <a:noAutofit/>
          </a:bodyPr>
          <a:lstStyle/>
          <a:p>
            <a:pPr marL="0" marR="0" lvl="0" indent="0" algn="r" rtl="0">
              <a:lnSpc>
                <a:spcPct val="233312"/>
              </a:lnSpc>
              <a:spcBef>
                <a:spcPts val="0"/>
              </a:spcBef>
              <a:spcAft>
                <a:spcPts val="0"/>
              </a:spcAft>
              <a:buClr>
                <a:srgbClr val="EE2E24"/>
              </a:buClr>
              <a:buSzPts val="1440"/>
              <a:buFont typeface="Arial"/>
              <a:buNone/>
            </a:pPr>
            <a:r>
              <a:rPr lang="en-US" sz="1200" b="1" i="0" u="none" strike="noStrike" cap="none">
                <a:solidFill>
                  <a:schemeClr val="dk2"/>
                </a:solidFill>
                <a:latin typeface="Arial"/>
                <a:ea typeface="Arial"/>
                <a:cs typeface="Arial"/>
                <a:sym typeface="Arial"/>
              </a:rPr>
              <a:t>SIA | Staffing Industry Analysts </a:t>
            </a:r>
            <a:r>
              <a:rPr lang="en-US" sz="1200" b="1" i="0" u="none" strike="noStrike" cap="none">
                <a:solidFill>
                  <a:srgbClr val="EE2E24"/>
                </a:solidFill>
                <a:latin typeface="Arial"/>
                <a:ea typeface="Arial"/>
                <a:cs typeface="Arial"/>
                <a:sym typeface="Arial"/>
              </a:rPr>
              <a:t>Contingent Workforce Strategies Council </a:t>
            </a:r>
            <a:r>
              <a:rPr lang="en-US" sz="1200" b="1" i="0" u="none" strike="noStrike" cap="none">
                <a:solidFill>
                  <a:schemeClr val="dk2"/>
                </a:solidFill>
                <a:latin typeface="Arial"/>
                <a:ea typeface="Arial"/>
                <a:cs typeface="Arial"/>
                <a:sym typeface="Arial"/>
              </a:rPr>
              <a:t>Webinar</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52">
          <p15:clr>
            <a:srgbClr val="F26B43"/>
          </p15:clr>
        </p15:guide>
        <p15:guide id="2" pos="56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46"/>
          <p:cNvSpPr txBox="1">
            <a:spLocks noGrp="1"/>
          </p:cNvSpPr>
          <p:nvPr>
            <p:ph type="title"/>
          </p:nvPr>
        </p:nvSpPr>
        <p:spPr>
          <a:xfrm>
            <a:off x="0" y="231648"/>
            <a:ext cx="11307483" cy="860053"/>
          </a:xfrm>
          <a:prstGeom prst="rect">
            <a:avLst/>
          </a:prstGeom>
          <a:noFill/>
          <a:ln>
            <a:noFill/>
          </a:ln>
        </p:spPr>
        <p:txBody>
          <a:bodyPr spcFirstLastPara="1" wrap="square" lIns="274300" tIns="182875" rIns="0" bIns="45700" anchor="t" anchorCtr="0">
            <a:noAutofit/>
          </a:bodyPr>
          <a:lstStyle>
            <a:lvl1pPr marR="0" lvl="0" algn="l" rtl="0">
              <a:lnSpc>
                <a:spcPct val="90000"/>
              </a:lnSpc>
              <a:spcBef>
                <a:spcPts val="0"/>
              </a:spcBef>
              <a:spcAft>
                <a:spcPts val="0"/>
              </a:spcAft>
              <a:buClr>
                <a:schemeClr val="dk1"/>
              </a:buClr>
              <a:buSzPts val="3733"/>
              <a:buFont typeface="Arial"/>
              <a:buNone/>
              <a:defRPr sz="3733"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46"/>
          <p:cNvSpPr txBox="1">
            <a:spLocks noGrp="1"/>
          </p:cNvSpPr>
          <p:nvPr>
            <p:ph type="body" idx="1"/>
          </p:nvPr>
        </p:nvSpPr>
        <p:spPr>
          <a:xfrm>
            <a:off x="366184" y="1456795"/>
            <a:ext cx="11459633" cy="4715405"/>
          </a:xfrm>
          <a:prstGeom prst="rect">
            <a:avLst/>
          </a:prstGeom>
          <a:noFill/>
          <a:ln>
            <a:noFill/>
          </a:ln>
        </p:spPr>
        <p:txBody>
          <a:bodyPr spcFirstLastPara="1" wrap="square" lIns="91425" tIns="45700" rIns="91425" bIns="45700" anchor="t" anchorCtr="0">
            <a:noAutofit/>
          </a:bodyPr>
          <a:lstStyle>
            <a:lvl1pPr marL="457200" marR="0" lvl="0" indent="-411480" algn="l" rtl="0">
              <a:lnSpc>
                <a:spcPct val="90000"/>
              </a:lnSpc>
              <a:spcBef>
                <a:spcPts val="1000"/>
              </a:spcBef>
              <a:spcAft>
                <a:spcPts val="0"/>
              </a:spcAft>
              <a:buClr>
                <a:schemeClr val="dk1"/>
              </a:buClr>
              <a:buSzPts val="2880"/>
              <a:buFont typeface="Arial"/>
              <a:buChar char="•"/>
              <a:defRPr sz="3200" b="0" i="0" u="none" strike="noStrike" cap="none">
                <a:solidFill>
                  <a:schemeClr val="dk1"/>
                </a:solidFill>
                <a:latin typeface="Arial"/>
                <a:ea typeface="Arial"/>
                <a:cs typeface="Arial"/>
                <a:sym typeface="Arial"/>
              </a:defRPr>
            </a:lvl1pPr>
            <a:lvl2pPr marL="914400" marR="0" lvl="1" indent="-396240" algn="l" rtl="0">
              <a:lnSpc>
                <a:spcPct val="90000"/>
              </a:lnSpc>
              <a:spcBef>
                <a:spcPts val="500"/>
              </a:spcBef>
              <a:spcAft>
                <a:spcPts val="0"/>
              </a:spcAft>
              <a:buClr>
                <a:schemeClr val="accent2"/>
              </a:buClr>
              <a:buSzPts val="2640"/>
              <a:buFont typeface="Arial"/>
              <a:buChar char="•"/>
              <a:defRPr sz="2933"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667" b="0" i="0" u="none" strike="noStrike" cap="none">
                <a:solidFill>
                  <a:schemeClr val="dk1"/>
                </a:solidFill>
                <a:latin typeface="Arial"/>
                <a:ea typeface="Arial"/>
                <a:cs typeface="Arial"/>
                <a:sym typeface="Arial"/>
              </a:defRPr>
            </a:lvl3pPr>
            <a:lvl4pPr marL="1828800" marR="0" lvl="3" indent="-365760" algn="l" rtl="0">
              <a:lnSpc>
                <a:spcPct val="90000"/>
              </a:lnSpc>
              <a:spcBef>
                <a:spcPts val="500"/>
              </a:spcBef>
              <a:spcAft>
                <a:spcPts val="0"/>
              </a:spcAft>
              <a:buClr>
                <a:schemeClr val="dk1"/>
              </a:buClr>
              <a:buSzPts val="2160"/>
              <a:buFont typeface="Arial"/>
              <a:buChar char="•"/>
              <a:defRPr sz="2400" b="0" i="0" u="none" strike="noStrike" cap="none">
                <a:solidFill>
                  <a:schemeClr val="dk1"/>
                </a:solidFill>
                <a:latin typeface="Arial"/>
                <a:ea typeface="Arial"/>
                <a:cs typeface="Arial"/>
                <a:sym typeface="Arial"/>
              </a:defRPr>
            </a:lvl4pPr>
            <a:lvl5pPr marL="2286000" marR="0" lvl="4" indent="-350520" algn="l" rtl="0">
              <a:lnSpc>
                <a:spcPct val="90000"/>
              </a:lnSpc>
              <a:spcBef>
                <a:spcPts val="500"/>
              </a:spcBef>
              <a:spcAft>
                <a:spcPts val="0"/>
              </a:spcAft>
              <a:buClr>
                <a:schemeClr val="dk1"/>
              </a:buClr>
              <a:buSzPts val="1920"/>
              <a:buFont typeface="Arial"/>
              <a:buChar char="•"/>
              <a:defRPr sz="213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46"/>
          <p:cNvSpPr txBox="1"/>
          <p:nvPr/>
        </p:nvSpPr>
        <p:spPr>
          <a:xfrm>
            <a:off x="0" y="6359319"/>
            <a:ext cx="6096000" cy="228600"/>
          </a:xfrm>
          <a:prstGeom prst="rect">
            <a:avLst/>
          </a:prstGeom>
          <a:noFill/>
          <a:ln>
            <a:noFill/>
          </a:ln>
        </p:spPr>
        <p:txBody>
          <a:bodyPr spcFirstLastPara="1" wrap="square" lIns="243825" tIns="60950" rIns="121900" bIns="609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Confidential and Proprietary. ©Crain Communications Inc. All rights reserved. </a:t>
            </a:r>
            <a:endParaRPr sz="1400" b="0" i="0" u="none" strike="noStrike" cap="none">
              <a:solidFill>
                <a:srgbClr val="000000"/>
              </a:solidFill>
              <a:latin typeface="Arial"/>
              <a:ea typeface="Arial"/>
              <a:cs typeface="Arial"/>
              <a:sym typeface="Arial"/>
            </a:endParaRPr>
          </a:p>
        </p:txBody>
      </p:sp>
      <p:sp>
        <p:nvSpPr>
          <p:cNvPr id="88" name="Google Shape;88;p46"/>
          <p:cNvSpPr/>
          <p:nvPr/>
        </p:nvSpPr>
        <p:spPr>
          <a:xfrm>
            <a:off x="0" y="0"/>
            <a:ext cx="12192000" cy="23164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rgbClr val="000000"/>
              </a:solidFill>
              <a:latin typeface="Arial"/>
              <a:ea typeface="Arial"/>
              <a:cs typeface="Arial"/>
              <a:sym typeface="Arial"/>
            </a:endParaRPr>
          </a:p>
        </p:txBody>
      </p:sp>
      <p:pic>
        <p:nvPicPr>
          <p:cNvPr id="89" name="Google Shape;89;p46"/>
          <p:cNvPicPr preferRelativeResize="0"/>
          <p:nvPr/>
        </p:nvPicPr>
        <p:blipFill rotWithShape="1">
          <a:blip r:embed="rId3">
            <a:alphaModFix/>
          </a:blip>
          <a:srcRect/>
          <a:stretch/>
        </p:blipFill>
        <p:spPr>
          <a:xfrm>
            <a:off x="10661525" y="426721"/>
            <a:ext cx="1222967" cy="709116"/>
          </a:xfrm>
          <a:prstGeom prst="rect">
            <a:avLst/>
          </a:prstGeom>
          <a:noFill/>
          <a:ln>
            <a:noFill/>
          </a:ln>
        </p:spPr>
      </p:pic>
      <p:sp>
        <p:nvSpPr>
          <p:cNvPr id="90" name="Google Shape;90;p46"/>
          <p:cNvSpPr txBox="1"/>
          <p:nvPr/>
        </p:nvSpPr>
        <p:spPr>
          <a:xfrm>
            <a:off x="2929467" y="6223113"/>
            <a:ext cx="8749553" cy="501013"/>
          </a:xfrm>
          <a:prstGeom prst="rect">
            <a:avLst/>
          </a:prstGeom>
          <a:noFill/>
          <a:ln>
            <a:noFill/>
          </a:ln>
        </p:spPr>
        <p:txBody>
          <a:bodyPr spcFirstLastPara="1" wrap="square" lIns="0" tIns="0" rIns="0" bIns="0" anchor="t" anchorCtr="0">
            <a:noAutofit/>
          </a:bodyPr>
          <a:lstStyle/>
          <a:p>
            <a:pPr marL="0" marR="0" lvl="0" indent="0" algn="r" rtl="0">
              <a:lnSpc>
                <a:spcPct val="233312"/>
              </a:lnSpc>
              <a:spcBef>
                <a:spcPts val="0"/>
              </a:spcBef>
              <a:spcAft>
                <a:spcPts val="0"/>
              </a:spcAft>
              <a:buClr>
                <a:srgbClr val="EE2E24"/>
              </a:buClr>
              <a:buSzPts val="1440"/>
              <a:buFont typeface="Arial"/>
              <a:buNone/>
            </a:pPr>
            <a:r>
              <a:rPr lang="en-US" sz="1200" b="1" i="0" u="none" strike="noStrike" cap="none">
                <a:solidFill>
                  <a:schemeClr val="dk2"/>
                </a:solidFill>
                <a:latin typeface="Arial"/>
                <a:ea typeface="Arial"/>
                <a:cs typeface="Arial"/>
                <a:sym typeface="Arial"/>
              </a:rPr>
              <a:t>SIA | Staffing Industry Analysts </a:t>
            </a:r>
            <a:r>
              <a:rPr lang="en-US" sz="1200" b="1" i="0" u="none" strike="noStrike" cap="none">
                <a:solidFill>
                  <a:srgbClr val="EE2E24"/>
                </a:solidFill>
                <a:latin typeface="Arial"/>
                <a:ea typeface="Arial"/>
                <a:cs typeface="Arial"/>
                <a:sym typeface="Arial"/>
              </a:rPr>
              <a:t>Contingent Workforce Strategies Council </a:t>
            </a:r>
            <a:r>
              <a:rPr lang="en-US" sz="1200" b="1" i="0" u="none" strike="noStrike" cap="none">
                <a:solidFill>
                  <a:schemeClr val="dk2"/>
                </a:solidFill>
                <a:latin typeface="Arial"/>
                <a:ea typeface="Arial"/>
                <a:cs typeface="Arial"/>
                <a:sym typeface="Arial"/>
              </a:rPr>
              <a:t>Webinar</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73">
          <p15:clr>
            <a:srgbClr val="F26B43"/>
          </p15:clr>
        </p15:guide>
        <p15:guide id="4" orient="horz" pos="516">
          <p15:clr>
            <a:srgbClr val="F26B43"/>
          </p15:clr>
        </p15:guide>
        <p15:guide id="5" pos="5587">
          <p15:clr>
            <a:srgbClr val="F26B43"/>
          </p15:clr>
        </p15:guide>
        <p15:guide id="6" orient="horz" pos="685">
          <p15:clr>
            <a:srgbClr val="F26B43"/>
          </p15:clr>
        </p15:guide>
        <p15:guide id="7" orient="horz" pos="3084">
          <p15:clr>
            <a:srgbClr val="F26B43"/>
          </p15:clr>
        </p15:guide>
        <p15:guide id="8" orient="horz" pos="2916">
          <p15:clr>
            <a:srgbClr val="F26B43"/>
          </p15:clr>
        </p15:guide>
        <p15:guide id="9" pos="2967">
          <p15:clr>
            <a:srgbClr val="F26B43"/>
          </p15:clr>
        </p15:guide>
        <p15:guide id="10" pos="279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49"/>
          <p:cNvSpPr txBox="1">
            <a:spLocks noGrp="1"/>
          </p:cNvSpPr>
          <p:nvPr>
            <p:ph type="title"/>
          </p:nvPr>
        </p:nvSpPr>
        <p:spPr>
          <a:xfrm>
            <a:off x="0" y="231648"/>
            <a:ext cx="11307483" cy="860053"/>
          </a:xfrm>
          <a:prstGeom prst="rect">
            <a:avLst/>
          </a:prstGeom>
          <a:noFill/>
          <a:ln>
            <a:noFill/>
          </a:ln>
        </p:spPr>
        <p:txBody>
          <a:bodyPr spcFirstLastPara="1" wrap="square" lIns="274300" tIns="182875" rIns="0" bIns="45700" anchor="t" anchorCtr="0">
            <a:noAutofit/>
          </a:bodyPr>
          <a:lstStyle>
            <a:lvl1pPr marR="0" lvl="0" algn="l" rtl="0">
              <a:lnSpc>
                <a:spcPct val="90000"/>
              </a:lnSpc>
              <a:spcBef>
                <a:spcPts val="0"/>
              </a:spcBef>
              <a:spcAft>
                <a:spcPts val="0"/>
              </a:spcAft>
              <a:buClr>
                <a:schemeClr val="dk1"/>
              </a:buClr>
              <a:buSzPts val="3733"/>
              <a:buFont typeface="Arial"/>
              <a:buNone/>
              <a:defRPr sz="3733"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49"/>
          <p:cNvSpPr txBox="1">
            <a:spLocks noGrp="1"/>
          </p:cNvSpPr>
          <p:nvPr>
            <p:ph type="body" idx="1"/>
          </p:nvPr>
        </p:nvSpPr>
        <p:spPr>
          <a:xfrm>
            <a:off x="366184" y="1456795"/>
            <a:ext cx="11459633" cy="4715405"/>
          </a:xfrm>
          <a:prstGeom prst="rect">
            <a:avLst/>
          </a:prstGeom>
          <a:noFill/>
          <a:ln>
            <a:noFill/>
          </a:ln>
        </p:spPr>
        <p:txBody>
          <a:bodyPr spcFirstLastPara="1" wrap="square" lIns="91425" tIns="45700" rIns="91425" bIns="45700" anchor="t" anchorCtr="0">
            <a:noAutofit/>
          </a:bodyPr>
          <a:lstStyle>
            <a:lvl1pPr marL="457200" marR="0" lvl="0" indent="-411480" algn="l" rtl="0">
              <a:lnSpc>
                <a:spcPct val="90000"/>
              </a:lnSpc>
              <a:spcBef>
                <a:spcPts val="1000"/>
              </a:spcBef>
              <a:spcAft>
                <a:spcPts val="0"/>
              </a:spcAft>
              <a:buClr>
                <a:schemeClr val="dk1"/>
              </a:buClr>
              <a:buSzPts val="2880"/>
              <a:buFont typeface="Arial"/>
              <a:buChar char="•"/>
              <a:defRPr sz="3200" b="0" i="0" u="none" strike="noStrike" cap="none">
                <a:solidFill>
                  <a:schemeClr val="dk1"/>
                </a:solidFill>
                <a:latin typeface="Arial"/>
                <a:ea typeface="Arial"/>
                <a:cs typeface="Arial"/>
                <a:sym typeface="Arial"/>
              </a:defRPr>
            </a:lvl1pPr>
            <a:lvl2pPr marL="914400" marR="0" lvl="1" indent="-396240" algn="l" rtl="0">
              <a:lnSpc>
                <a:spcPct val="90000"/>
              </a:lnSpc>
              <a:spcBef>
                <a:spcPts val="500"/>
              </a:spcBef>
              <a:spcAft>
                <a:spcPts val="0"/>
              </a:spcAft>
              <a:buClr>
                <a:schemeClr val="accent2"/>
              </a:buClr>
              <a:buSzPts val="2640"/>
              <a:buFont typeface="Arial"/>
              <a:buChar char="•"/>
              <a:defRPr sz="2933"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667" b="0" i="0" u="none" strike="noStrike" cap="none">
                <a:solidFill>
                  <a:schemeClr val="dk1"/>
                </a:solidFill>
                <a:latin typeface="Arial"/>
                <a:ea typeface="Arial"/>
                <a:cs typeface="Arial"/>
                <a:sym typeface="Arial"/>
              </a:defRPr>
            </a:lvl3pPr>
            <a:lvl4pPr marL="1828800" marR="0" lvl="3" indent="-365760" algn="l" rtl="0">
              <a:lnSpc>
                <a:spcPct val="90000"/>
              </a:lnSpc>
              <a:spcBef>
                <a:spcPts val="500"/>
              </a:spcBef>
              <a:spcAft>
                <a:spcPts val="0"/>
              </a:spcAft>
              <a:buClr>
                <a:schemeClr val="dk1"/>
              </a:buClr>
              <a:buSzPts val="2160"/>
              <a:buFont typeface="Arial"/>
              <a:buChar char="•"/>
              <a:defRPr sz="2400" b="0" i="0" u="none" strike="noStrike" cap="none">
                <a:solidFill>
                  <a:schemeClr val="dk1"/>
                </a:solidFill>
                <a:latin typeface="Arial"/>
                <a:ea typeface="Arial"/>
                <a:cs typeface="Arial"/>
                <a:sym typeface="Arial"/>
              </a:defRPr>
            </a:lvl4pPr>
            <a:lvl5pPr marL="2286000" marR="0" lvl="4" indent="-350520" algn="l" rtl="0">
              <a:lnSpc>
                <a:spcPct val="90000"/>
              </a:lnSpc>
              <a:spcBef>
                <a:spcPts val="500"/>
              </a:spcBef>
              <a:spcAft>
                <a:spcPts val="0"/>
              </a:spcAft>
              <a:buClr>
                <a:schemeClr val="dk1"/>
              </a:buClr>
              <a:buSzPts val="1920"/>
              <a:buFont typeface="Arial"/>
              <a:buChar char="•"/>
              <a:defRPr sz="213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49"/>
          <p:cNvSpPr txBox="1"/>
          <p:nvPr/>
        </p:nvSpPr>
        <p:spPr>
          <a:xfrm>
            <a:off x="0" y="6397752"/>
            <a:ext cx="6096000" cy="228600"/>
          </a:xfrm>
          <a:prstGeom prst="rect">
            <a:avLst/>
          </a:prstGeom>
          <a:noFill/>
          <a:ln>
            <a:noFill/>
          </a:ln>
        </p:spPr>
        <p:txBody>
          <a:bodyPr spcFirstLastPara="1" wrap="square" lIns="243825" tIns="60950" rIns="121900" bIns="609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Confidential and Proprietary. ©Crain Communications Inc. All rights reserved. </a:t>
            </a:r>
            <a:endParaRPr sz="1400" b="0" i="0" u="none" strike="noStrike" cap="none">
              <a:solidFill>
                <a:srgbClr val="000000"/>
              </a:solidFill>
              <a:latin typeface="Arial"/>
              <a:ea typeface="Arial"/>
              <a:cs typeface="Arial"/>
              <a:sym typeface="Arial"/>
            </a:endParaRPr>
          </a:p>
        </p:txBody>
      </p:sp>
      <p:sp>
        <p:nvSpPr>
          <p:cNvPr id="101" name="Google Shape;101;p49"/>
          <p:cNvSpPr/>
          <p:nvPr/>
        </p:nvSpPr>
        <p:spPr>
          <a:xfrm>
            <a:off x="0" y="0"/>
            <a:ext cx="12192000" cy="23164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102" name="Google Shape;102;p49"/>
          <p:cNvPicPr preferRelativeResize="0"/>
          <p:nvPr/>
        </p:nvPicPr>
        <p:blipFill rotWithShape="1">
          <a:blip r:embed="rId7">
            <a:alphaModFix/>
          </a:blip>
          <a:srcRect/>
          <a:stretch/>
        </p:blipFill>
        <p:spPr>
          <a:xfrm>
            <a:off x="10661525" y="426721"/>
            <a:ext cx="1222967" cy="709116"/>
          </a:xfrm>
          <a:prstGeom prst="rect">
            <a:avLst/>
          </a:prstGeom>
          <a:noFill/>
          <a:ln>
            <a:noFill/>
          </a:ln>
        </p:spPr>
      </p:pic>
      <p:sp>
        <p:nvSpPr>
          <p:cNvPr id="103" name="Google Shape;103;p49"/>
          <p:cNvSpPr txBox="1"/>
          <p:nvPr/>
        </p:nvSpPr>
        <p:spPr>
          <a:xfrm>
            <a:off x="2929467" y="6223113"/>
            <a:ext cx="8749553" cy="501013"/>
          </a:xfrm>
          <a:prstGeom prst="rect">
            <a:avLst/>
          </a:prstGeom>
          <a:noFill/>
          <a:ln>
            <a:noFill/>
          </a:ln>
        </p:spPr>
        <p:txBody>
          <a:bodyPr spcFirstLastPara="1" wrap="square" lIns="0" tIns="0" rIns="0" bIns="0" anchor="t" anchorCtr="0">
            <a:noAutofit/>
          </a:bodyPr>
          <a:lstStyle/>
          <a:p>
            <a:pPr marL="0" marR="0" lvl="0" indent="0" algn="r" rtl="0">
              <a:lnSpc>
                <a:spcPct val="233312"/>
              </a:lnSpc>
              <a:spcBef>
                <a:spcPts val="0"/>
              </a:spcBef>
              <a:spcAft>
                <a:spcPts val="0"/>
              </a:spcAft>
              <a:buClr>
                <a:srgbClr val="EE2E24"/>
              </a:buClr>
              <a:buSzPts val="1440"/>
              <a:buFont typeface="Arial"/>
              <a:buNone/>
            </a:pPr>
            <a:r>
              <a:rPr lang="en-US" sz="1200" b="1" i="0" u="none" strike="noStrike" cap="none">
                <a:solidFill>
                  <a:schemeClr val="dk2"/>
                </a:solidFill>
                <a:latin typeface="Arial"/>
                <a:ea typeface="Arial"/>
                <a:cs typeface="Arial"/>
                <a:sym typeface="Arial"/>
              </a:rPr>
              <a:t>SIA | Staffing Industry Analysts </a:t>
            </a:r>
            <a:r>
              <a:rPr lang="en-US" sz="1200" b="1" i="0" u="none" strike="noStrike" cap="none">
                <a:solidFill>
                  <a:srgbClr val="EE2E24"/>
                </a:solidFill>
                <a:latin typeface="Arial"/>
                <a:ea typeface="Arial"/>
                <a:cs typeface="Arial"/>
                <a:sym typeface="Arial"/>
              </a:rPr>
              <a:t>Contingent Workforce Strategies Council </a:t>
            </a:r>
            <a:r>
              <a:rPr lang="en-US" sz="1200" b="1" i="0" u="none" strike="noStrike" cap="none">
                <a:solidFill>
                  <a:schemeClr val="dk2"/>
                </a:solidFill>
                <a:latin typeface="Arial"/>
                <a:ea typeface="Arial"/>
                <a:cs typeface="Arial"/>
                <a:sym typeface="Arial"/>
              </a:rPr>
              <a:t>Webinar</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75" r:id="rId1"/>
    <p:sldLayoutId id="2147483779" r:id="rId2"/>
    <p:sldLayoutId id="2147483780" r:id="rId3"/>
    <p:sldLayoutId id="2147483801" r:id="rId4"/>
    <p:sldLayoutId id="214748380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73">
          <p15:clr>
            <a:srgbClr val="F26B43"/>
          </p15:clr>
        </p15:guide>
        <p15:guide id="4" orient="horz" pos="516">
          <p15:clr>
            <a:srgbClr val="F26B43"/>
          </p15:clr>
        </p15:guide>
        <p15:guide id="5" pos="5587">
          <p15:clr>
            <a:srgbClr val="F26B43"/>
          </p15:clr>
        </p15:guide>
        <p15:guide id="6" orient="horz" pos="685">
          <p15:clr>
            <a:srgbClr val="F26B43"/>
          </p15:clr>
        </p15:guide>
        <p15:guide id="7" orient="horz" pos="3084">
          <p15:clr>
            <a:srgbClr val="F26B43"/>
          </p15:clr>
        </p15:guide>
        <p15:guide id="8" orient="horz" pos="2916">
          <p15:clr>
            <a:srgbClr val="F26B43"/>
          </p15:clr>
        </p15:guide>
        <p15:guide id="9" pos="2967">
          <p15:clr>
            <a:srgbClr val="F26B43"/>
          </p15:clr>
        </p15:guide>
        <p15:guide id="10" pos="279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B6337FDA-0272-41E6-9D32-BAA71F9AE4CF}"/>
              </a:ext>
            </a:extLst>
          </p:cNvPr>
          <p:cNvSpPr txBox="1"/>
          <p:nvPr userDrawn="1"/>
        </p:nvSpPr>
        <p:spPr>
          <a:xfrm>
            <a:off x="5588000" y="6410297"/>
            <a:ext cx="6864773" cy="242866"/>
          </a:xfrm>
          <a:prstGeom prst="rect">
            <a:avLst/>
          </a:prstGeom>
        </p:spPr>
        <p:txBody>
          <a:bodyPr vert="horz" wrap="square" lIns="0" tIns="16933" rIns="0" bIns="0" rtlCol="0">
            <a:spAutoFit/>
          </a:bodyPr>
          <a:lstStyle/>
          <a:p>
            <a:pPr marL="16933">
              <a:lnSpc>
                <a:spcPct val="100000"/>
              </a:lnSpc>
              <a:spcBef>
                <a:spcPts val="133"/>
              </a:spcBef>
            </a:pPr>
            <a:r>
              <a:rPr sz="1467" b="1" baseline="0">
                <a:solidFill>
                  <a:srgbClr val="44536A"/>
                </a:solidFill>
                <a:latin typeface="Calibri"/>
                <a:cs typeface="Calibri"/>
              </a:rPr>
              <a:t>SIA | </a:t>
            </a:r>
            <a:r>
              <a:rPr sz="1467" b="1" spc="-7" baseline="0">
                <a:solidFill>
                  <a:srgbClr val="44536A"/>
                </a:solidFill>
                <a:latin typeface="Calibri"/>
                <a:cs typeface="Calibri"/>
              </a:rPr>
              <a:t>Staffing Industry Analysts </a:t>
            </a:r>
            <a:r>
              <a:rPr sz="1467" b="1" spc="-7" baseline="0">
                <a:solidFill>
                  <a:srgbClr val="ED2D23"/>
                </a:solidFill>
                <a:latin typeface="Calibri"/>
                <a:cs typeface="Calibri"/>
              </a:rPr>
              <a:t>Contingent </a:t>
            </a:r>
            <a:r>
              <a:rPr sz="1467" b="1" spc="-13" baseline="0">
                <a:solidFill>
                  <a:srgbClr val="ED2D23"/>
                </a:solidFill>
                <a:latin typeface="Calibri"/>
                <a:cs typeface="Calibri"/>
              </a:rPr>
              <a:t>Workforce Strategies </a:t>
            </a:r>
            <a:r>
              <a:rPr sz="1467" b="1" spc="-7" baseline="0">
                <a:solidFill>
                  <a:srgbClr val="ED2D23"/>
                </a:solidFill>
                <a:latin typeface="Calibri"/>
                <a:cs typeface="Calibri"/>
              </a:rPr>
              <a:t>Council</a:t>
            </a:r>
            <a:r>
              <a:rPr sz="1467" b="1" spc="53" baseline="0">
                <a:solidFill>
                  <a:srgbClr val="ED2D23"/>
                </a:solidFill>
                <a:latin typeface="Calibri"/>
                <a:cs typeface="Calibri"/>
              </a:rPr>
              <a:t> </a:t>
            </a:r>
            <a:r>
              <a:rPr sz="1467" b="1" spc="-13" baseline="0">
                <a:solidFill>
                  <a:srgbClr val="44536A"/>
                </a:solidFill>
                <a:latin typeface="Calibri"/>
                <a:cs typeface="Calibri"/>
              </a:rPr>
              <a:t>Webinar</a:t>
            </a:r>
            <a:endParaRPr sz="1467" baseline="0">
              <a:latin typeface="Calibri"/>
              <a:cs typeface="Calibri"/>
            </a:endParaRPr>
          </a:p>
        </p:txBody>
      </p:sp>
      <p:sp>
        <p:nvSpPr>
          <p:cNvPr id="15" name="object 3">
            <a:extLst>
              <a:ext uri="{FF2B5EF4-FFF2-40B4-BE49-F238E27FC236}">
                <a16:creationId xmlns:a16="http://schemas.microsoft.com/office/drawing/2014/main" id="{C6A9290E-EBC1-4D4C-A1F0-0AC0CF5E628E}"/>
              </a:ext>
            </a:extLst>
          </p:cNvPr>
          <p:cNvSpPr/>
          <p:nvPr userDrawn="1"/>
        </p:nvSpPr>
        <p:spPr>
          <a:xfrm>
            <a:off x="0" y="0"/>
            <a:ext cx="12192000" cy="231987"/>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sz="2400"/>
          </a:p>
        </p:txBody>
      </p:sp>
      <p:sp>
        <p:nvSpPr>
          <p:cNvPr id="19" name="object 4">
            <a:extLst>
              <a:ext uri="{FF2B5EF4-FFF2-40B4-BE49-F238E27FC236}">
                <a16:creationId xmlns:a16="http://schemas.microsoft.com/office/drawing/2014/main" id="{3AC3446B-9449-4CA1-AB2D-010B30B19E0C}"/>
              </a:ext>
            </a:extLst>
          </p:cNvPr>
          <p:cNvSpPr/>
          <p:nvPr userDrawn="1"/>
        </p:nvSpPr>
        <p:spPr>
          <a:xfrm>
            <a:off x="609600" y="6473953"/>
            <a:ext cx="2320544" cy="117855"/>
          </a:xfrm>
          <a:prstGeom prst="rect">
            <a:avLst/>
          </a:prstGeom>
          <a:blipFill>
            <a:blip r:embed="rId4" cstate="print"/>
            <a:stretch>
              <a:fillRect/>
            </a:stretch>
          </a:blipFill>
        </p:spPr>
        <p:txBody>
          <a:bodyPr wrap="square" lIns="0" tIns="0" rIns="0" bIns="0" rtlCol="0"/>
          <a:lstStyle/>
          <a:p>
            <a:endParaRPr sz="2400"/>
          </a:p>
        </p:txBody>
      </p:sp>
      <p:sp>
        <p:nvSpPr>
          <p:cNvPr id="20" name="object 5">
            <a:extLst>
              <a:ext uri="{FF2B5EF4-FFF2-40B4-BE49-F238E27FC236}">
                <a16:creationId xmlns:a16="http://schemas.microsoft.com/office/drawing/2014/main" id="{BEF60D64-9E3D-4A66-9B1E-AD29A64C6BEB}"/>
              </a:ext>
            </a:extLst>
          </p:cNvPr>
          <p:cNvSpPr/>
          <p:nvPr userDrawn="1"/>
        </p:nvSpPr>
        <p:spPr>
          <a:xfrm>
            <a:off x="10424159" y="426720"/>
            <a:ext cx="1463039" cy="847344"/>
          </a:xfrm>
          <a:prstGeom prst="rect">
            <a:avLst/>
          </a:prstGeom>
          <a:blipFill>
            <a:blip r:embed="rId5"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692125895"/>
      </p:ext>
    </p:extLst>
  </p:cSld>
  <p:clrMap bg1="lt1" tx1="dk1" bg2="lt2" tx2="dk2" accent1="accent1" accent2="accent2" accent3="accent3" accent4="accent4" accent5="accent5" accent6="accent6" hlink="hlink" folHlink="folHlink"/>
  <p:sldLayoutIdLst>
    <p:sldLayoutId id="2147483676" r:id="rId1"/>
    <p:sldLayoutId id="2147483681" r:id="rId2"/>
  </p:sldLayoutIdLst>
  <p:txStyles>
    <p:titleStyle>
      <a:lvl1pPr algn="ctr" defTabSz="457166"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457166" rtl="0" eaLnBrk="1" latinLnBrk="0" hangingPunct="1">
        <a:spcBef>
          <a:spcPct val="20000"/>
        </a:spcBef>
        <a:buFont typeface="Arial"/>
        <a:buChar char="•"/>
        <a:defRPr sz="3200" kern="1200">
          <a:solidFill>
            <a:schemeClr val="tx1"/>
          </a:solidFill>
          <a:latin typeface="+mn-lt"/>
          <a:ea typeface="+mn-ea"/>
          <a:cs typeface="+mn-cs"/>
        </a:defRPr>
      </a:lvl1pPr>
      <a:lvl2pPr marL="742895" indent="-285730" algn="l" defTabSz="457166" rtl="0" eaLnBrk="1" latinLnBrk="0" hangingPunct="1">
        <a:spcBef>
          <a:spcPct val="20000"/>
        </a:spcBef>
        <a:buFont typeface="Arial"/>
        <a:buChar char="–"/>
        <a:defRPr sz="2800" kern="1200">
          <a:solidFill>
            <a:schemeClr val="tx1"/>
          </a:solidFill>
          <a:latin typeface="+mn-lt"/>
          <a:ea typeface="+mn-ea"/>
          <a:cs typeface="+mn-cs"/>
        </a:defRPr>
      </a:lvl2pPr>
      <a:lvl3pPr marL="1142914" indent="-228584" algn="l" defTabSz="457166" rtl="0" eaLnBrk="1" latinLnBrk="0" hangingPunct="1">
        <a:spcBef>
          <a:spcPct val="20000"/>
        </a:spcBef>
        <a:buFont typeface="Arial"/>
        <a:buChar char="•"/>
        <a:defRPr sz="2400" kern="1200">
          <a:solidFill>
            <a:schemeClr val="tx1"/>
          </a:solidFill>
          <a:latin typeface="+mn-lt"/>
          <a:ea typeface="+mn-ea"/>
          <a:cs typeface="+mn-cs"/>
        </a:defRPr>
      </a:lvl3pPr>
      <a:lvl4pPr marL="1600081" indent="-228584" algn="l" defTabSz="457166" rtl="0" eaLnBrk="1" latinLnBrk="0" hangingPunct="1">
        <a:spcBef>
          <a:spcPct val="20000"/>
        </a:spcBef>
        <a:buFont typeface="Arial"/>
        <a:buChar char="–"/>
        <a:defRPr sz="2000" kern="1200">
          <a:solidFill>
            <a:schemeClr val="tx1"/>
          </a:solidFill>
          <a:latin typeface="+mn-lt"/>
          <a:ea typeface="+mn-ea"/>
          <a:cs typeface="+mn-cs"/>
        </a:defRPr>
      </a:lvl4pPr>
      <a:lvl5pPr marL="2057247" indent="-228584" algn="l" defTabSz="457166" rtl="0" eaLnBrk="1" latinLnBrk="0" hangingPunct="1">
        <a:spcBef>
          <a:spcPct val="20000"/>
        </a:spcBef>
        <a:buFont typeface="Arial"/>
        <a:buChar char="»"/>
        <a:defRPr sz="2000" kern="1200">
          <a:solidFill>
            <a:schemeClr val="tx1"/>
          </a:solidFill>
          <a:latin typeface="+mn-lt"/>
          <a:ea typeface="+mn-ea"/>
          <a:cs typeface="+mn-cs"/>
        </a:defRPr>
      </a:lvl5pPr>
      <a:lvl6pPr marL="2514413" indent="-228584"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8" indent="-228584"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4" indent="-228584"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10" indent="-228584" algn="l" defTabSz="4571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6" rtl="0" eaLnBrk="1" latinLnBrk="0" hangingPunct="1">
        <a:defRPr sz="1801" kern="1200">
          <a:solidFill>
            <a:schemeClr val="tx1"/>
          </a:solidFill>
          <a:latin typeface="+mn-lt"/>
          <a:ea typeface="+mn-ea"/>
          <a:cs typeface="+mn-cs"/>
        </a:defRPr>
      </a:lvl1pPr>
      <a:lvl2pPr marL="457166" algn="l" defTabSz="457166" rtl="0" eaLnBrk="1" latinLnBrk="0" hangingPunct="1">
        <a:defRPr sz="1801" kern="1200">
          <a:solidFill>
            <a:schemeClr val="tx1"/>
          </a:solidFill>
          <a:latin typeface="+mn-lt"/>
          <a:ea typeface="+mn-ea"/>
          <a:cs typeface="+mn-cs"/>
        </a:defRPr>
      </a:lvl2pPr>
      <a:lvl3pPr marL="914332" algn="l" defTabSz="457166" rtl="0" eaLnBrk="1" latinLnBrk="0" hangingPunct="1">
        <a:defRPr sz="1801" kern="1200">
          <a:solidFill>
            <a:schemeClr val="tx1"/>
          </a:solidFill>
          <a:latin typeface="+mn-lt"/>
          <a:ea typeface="+mn-ea"/>
          <a:cs typeface="+mn-cs"/>
        </a:defRPr>
      </a:lvl3pPr>
      <a:lvl4pPr marL="1371496" algn="l" defTabSz="457166" rtl="0" eaLnBrk="1" latinLnBrk="0" hangingPunct="1">
        <a:defRPr sz="1801" kern="1200">
          <a:solidFill>
            <a:schemeClr val="tx1"/>
          </a:solidFill>
          <a:latin typeface="+mn-lt"/>
          <a:ea typeface="+mn-ea"/>
          <a:cs typeface="+mn-cs"/>
        </a:defRPr>
      </a:lvl4pPr>
      <a:lvl5pPr marL="1828664" algn="l" defTabSz="457166" rtl="0" eaLnBrk="1" latinLnBrk="0" hangingPunct="1">
        <a:defRPr sz="1801" kern="1200">
          <a:solidFill>
            <a:schemeClr val="tx1"/>
          </a:solidFill>
          <a:latin typeface="+mn-lt"/>
          <a:ea typeface="+mn-ea"/>
          <a:cs typeface="+mn-cs"/>
        </a:defRPr>
      </a:lvl5pPr>
      <a:lvl6pPr marL="2285830" algn="l" defTabSz="457166" rtl="0" eaLnBrk="1" latinLnBrk="0" hangingPunct="1">
        <a:defRPr sz="1801" kern="1200">
          <a:solidFill>
            <a:schemeClr val="tx1"/>
          </a:solidFill>
          <a:latin typeface="+mn-lt"/>
          <a:ea typeface="+mn-ea"/>
          <a:cs typeface="+mn-cs"/>
        </a:defRPr>
      </a:lvl6pPr>
      <a:lvl7pPr marL="2742994" algn="l" defTabSz="457166" rtl="0" eaLnBrk="1" latinLnBrk="0" hangingPunct="1">
        <a:defRPr sz="1801" kern="1200">
          <a:solidFill>
            <a:schemeClr val="tx1"/>
          </a:solidFill>
          <a:latin typeface="+mn-lt"/>
          <a:ea typeface="+mn-ea"/>
          <a:cs typeface="+mn-cs"/>
        </a:defRPr>
      </a:lvl7pPr>
      <a:lvl8pPr marL="3200160" algn="l" defTabSz="457166" rtl="0" eaLnBrk="1" latinLnBrk="0" hangingPunct="1">
        <a:defRPr sz="1801" kern="1200">
          <a:solidFill>
            <a:schemeClr val="tx1"/>
          </a:solidFill>
          <a:latin typeface="+mn-lt"/>
          <a:ea typeface="+mn-ea"/>
          <a:cs typeface="+mn-cs"/>
        </a:defRPr>
      </a:lvl8pPr>
      <a:lvl9pPr marL="3657326" algn="l" defTabSz="457166"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2">
          <p15:clr>
            <a:srgbClr val="F26B43"/>
          </p15:clr>
        </p15:guide>
        <p15:guide id="2" pos="56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B6337FDA-0272-41E6-9D32-BAA71F9AE4CF}"/>
              </a:ext>
            </a:extLst>
          </p:cNvPr>
          <p:cNvSpPr txBox="1"/>
          <p:nvPr userDrawn="1"/>
        </p:nvSpPr>
        <p:spPr>
          <a:xfrm>
            <a:off x="5588000" y="6410297"/>
            <a:ext cx="6864773" cy="242866"/>
          </a:xfrm>
          <a:prstGeom prst="rect">
            <a:avLst/>
          </a:prstGeom>
        </p:spPr>
        <p:txBody>
          <a:bodyPr vert="horz" wrap="square" lIns="0" tIns="16933" rIns="0" bIns="0" rtlCol="0">
            <a:spAutoFit/>
          </a:bodyPr>
          <a:lstStyle/>
          <a:p>
            <a:pPr marL="16933">
              <a:lnSpc>
                <a:spcPct val="100000"/>
              </a:lnSpc>
              <a:spcBef>
                <a:spcPts val="133"/>
              </a:spcBef>
            </a:pPr>
            <a:r>
              <a:rPr sz="1467" b="1" baseline="0">
                <a:solidFill>
                  <a:srgbClr val="44536A"/>
                </a:solidFill>
                <a:latin typeface="Calibri"/>
                <a:cs typeface="Calibri"/>
              </a:rPr>
              <a:t>SIA | </a:t>
            </a:r>
            <a:r>
              <a:rPr sz="1467" b="1" spc="-7" baseline="0">
                <a:solidFill>
                  <a:srgbClr val="44536A"/>
                </a:solidFill>
                <a:latin typeface="Calibri"/>
                <a:cs typeface="Calibri"/>
              </a:rPr>
              <a:t>Staffing Industry Analysts </a:t>
            </a:r>
            <a:r>
              <a:rPr sz="1467" b="1" spc="-7" baseline="0">
                <a:solidFill>
                  <a:srgbClr val="ED2D23"/>
                </a:solidFill>
                <a:latin typeface="Calibri"/>
                <a:cs typeface="Calibri"/>
              </a:rPr>
              <a:t>Contingent </a:t>
            </a:r>
            <a:r>
              <a:rPr sz="1467" b="1" spc="-13" baseline="0">
                <a:solidFill>
                  <a:srgbClr val="ED2D23"/>
                </a:solidFill>
                <a:latin typeface="Calibri"/>
                <a:cs typeface="Calibri"/>
              </a:rPr>
              <a:t>Workforce Strategies </a:t>
            </a:r>
            <a:r>
              <a:rPr sz="1467" b="1" spc="-7" baseline="0">
                <a:solidFill>
                  <a:srgbClr val="ED2D23"/>
                </a:solidFill>
                <a:latin typeface="Calibri"/>
                <a:cs typeface="Calibri"/>
              </a:rPr>
              <a:t>Council</a:t>
            </a:r>
            <a:r>
              <a:rPr sz="1467" b="1" spc="53" baseline="0">
                <a:solidFill>
                  <a:srgbClr val="ED2D23"/>
                </a:solidFill>
                <a:latin typeface="Calibri"/>
                <a:cs typeface="Calibri"/>
              </a:rPr>
              <a:t> </a:t>
            </a:r>
            <a:r>
              <a:rPr sz="1467" b="1" spc="-13" baseline="0">
                <a:solidFill>
                  <a:srgbClr val="44536A"/>
                </a:solidFill>
                <a:latin typeface="Calibri"/>
                <a:cs typeface="Calibri"/>
              </a:rPr>
              <a:t>Webinar</a:t>
            </a:r>
            <a:endParaRPr sz="1467" baseline="0">
              <a:latin typeface="Calibri"/>
              <a:cs typeface="Calibri"/>
            </a:endParaRPr>
          </a:p>
        </p:txBody>
      </p:sp>
      <p:sp>
        <p:nvSpPr>
          <p:cNvPr id="15" name="object 3">
            <a:extLst>
              <a:ext uri="{FF2B5EF4-FFF2-40B4-BE49-F238E27FC236}">
                <a16:creationId xmlns:a16="http://schemas.microsoft.com/office/drawing/2014/main" id="{C6A9290E-EBC1-4D4C-A1F0-0AC0CF5E628E}"/>
              </a:ext>
            </a:extLst>
          </p:cNvPr>
          <p:cNvSpPr/>
          <p:nvPr userDrawn="1"/>
        </p:nvSpPr>
        <p:spPr>
          <a:xfrm>
            <a:off x="0" y="0"/>
            <a:ext cx="12192000" cy="231987"/>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sz="1867"/>
          </a:p>
        </p:txBody>
      </p:sp>
      <p:sp>
        <p:nvSpPr>
          <p:cNvPr id="19" name="object 4">
            <a:extLst>
              <a:ext uri="{FF2B5EF4-FFF2-40B4-BE49-F238E27FC236}">
                <a16:creationId xmlns:a16="http://schemas.microsoft.com/office/drawing/2014/main" id="{3AC3446B-9449-4CA1-AB2D-010B30B19E0C}"/>
              </a:ext>
            </a:extLst>
          </p:cNvPr>
          <p:cNvSpPr/>
          <p:nvPr userDrawn="1"/>
        </p:nvSpPr>
        <p:spPr>
          <a:xfrm>
            <a:off x="609600" y="6473953"/>
            <a:ext cx="2320544" cy="117855"/>
          </a:xfrm>
          <a:prstGeom prst="rect">
            <a:avLst/>
          </a:prstGeom>
          <a:blipFill>
            <a:blip r:embed="rId4" cstate="print"/>
            <a:stretch>
              <a:fillRect/>
            </a:stretch>
          </a:blipFill>
        </p:spPr>
        <p:txBody>
          <a:bodyPr wrap="square" lIns="0" tIns="0" rIns="0" bIns="0" rtlCol="0"/>
          <a:lstStyle/>
          <a:p>
            <a:endParaRPr sz="1867"/>
          </a:p>
        </p:txBody>
      </p:sp>
      <p:sp>
        <p:nvSpPr>
          <p:cNvPr id="20" name="object 5">
            <a:extLst>
              <a:ext uri="{FF2B5EF4-FFF2-40B4-BE49-F238E27FC236}">
                <a16:creationId xmlns:a16="http://schemas.microsoft.com/office/drawing/2014/main" id="{BEF60D64-9E3D-4A66-9B1E-AD29A64C6BEB}"/>
              </a:ext>
            </a:extLst>
          </p:cNvPr>
          <p:cNvSpPr/>
          <p:nvPr userDrawn="1"/>
        </p:nvSpPr>
        <p:spPr>
          <a:xfrm>
            <a:off x="10424159" y="426720"/>
            <a:ext cx="1463039" cy="847344"/>
          </a:xfrm>
          <a:prstGeom prst="rect">
            <a:avLst/>
          </a:prstGeom>
          <a:blipFill>
            <a:blip r:embed="rId5" cstate="print"/>
            <a:stretch>
              <a:fillRect/>
            </a:stretch>
          </a:blipFill>
        </p:spPr>
        <p:txBody>
          <a:bodyPr wrap="square" lIns="0" tIns="0" rIns="0" bIns="0" rtlCol="0"/>
          <a:lstStyle/>
          <a:p>
            <a:endParaRPr sz="1867"/>
          </a:p>
        </p:txBody>
      </p:sp>
    </p:spTree>
    <p:extLst>
      <p:ext uri="{BB962C8B-B14F-4D97-AF65-F5344CB8AC3E}">
        <p14:creationId xmlns:p14="http://schemas.microsoft.com/office/powerpoint/2010/main" val="3273491670"/>
      </p:ext>
    </p:extLst>
  </p:cSld>
  <p:clrMap bg1="lt1" tx1="dk1" bg2="lt2" tx2="dk2" accent1="accent1" accent2="accent2" accent3="accent3" accent4="accent4" accent5="accent5" accent6="accent6" hlink="hlink" folHlink="folHlink"/>
  <p:sldLayoutIdLst>
    <p:sldLayoutId id="2147483683" r:id="rId1"/>
    <p:sldLayoutId id="2147483707" r:id="rId2"/>
  </p:sldLayoutIdLst>
  <p:txStyles>
    <p:titleStyle>
      <a:lvl1pPr algn="ctr" defTabSz="457166"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457166" rtl="0" eaLnBrk="1" latinLnBrk="0" hangingPunct="1">
        <a:spcBef>
          <a:spcPct val="20000"/>
        </a:spcBef>
        <a:buFont typeface="Arial"/>
        <a:buChar char="•"/>
        <a:defRPr sz="3200" kern="1200">
          <a:solidFill>
            <a:schemeClr val="tx1"/>
          </a:solidFill>
          <a:latin typeface="+mn-lt"/>
          <a:ea typeface="+mn-ea"/>
          <a:cs typeface="+mn-cs"/>
        </a:defRPr>
      </a:lvl1pPr>
      <a:lvl2pPr marL="742895" indent="-285730" algn="l" defTabSz="457166" rtl="0" eaLnBrk="1" latinLnBrk="0" hangingPunct="1">
        <a:spcBef>
          <a:spcPct val="20000"/>
        </a:spcBef>
        <a:buFont typeface="Arial"/>
        <a:buChar char="–"/>
        <a:defRPr sz="2800" kern="1200">
          <a:solidFill>
            <a:schemeClr val="tx1"/>
          </a:solidFill>
          <a:latin typeface="+mn-lt"/>
          <a:ea typeface="+mn-ea"/>
          <a:cs typeface="+mn-cs"/>
        </a:defRPr>
      </a:lvl2pPr>
      <a:lvl3pPr marL="1142914" indent="-228584" algn="l" defTabSz="457166" rtl="0" eaLnBrk="1" latinLnBrk="0" hangingPunct="1">
        <a:spcBef>
          <a:spcPct val="20000"/>
        </a:spcBef>
        <a:buFont typeface="Arial"/>
        <a:buChar char="•"/>
        <a:defRPr sz="2400" kern="1200">
          <a:solidFill>
            <a:schemeClr val="tx1"/>
          </a:solidFill>
          <a:latin typeface="+mn-lt"/>
          <a:ea typeface="+mn-ea"/>
          <a:cs typeface="+mn-cs"/>
        </a:defRPr>
      </a:lvl3pPr>
      <a:lvl4pPr marL="1600081" indent="-228584" algn="l" defTabSz="457166" rtl="0" eaLnBrk="1" latinLnBrk="0" hangingPunct="1">
        <a:spcBef>
          <a:spcPct val="20000"/>
        </a:spcBef>
        <a:buFont typeface="Arial"/>
        <a:buChar char="–"/>
        <a:defRPr sz="2000" kern="1200">
          <a:solidFill>
            <a:schemeClr val="tx1"/>
          </a:solidFill>
          <a:latin typeface="+mn-lt"/>
          <a:ea typeface="+mn-ea"/>
          <a:cs typeface="+mn-cs"/>
        </a:defRPr>
      </a:lvl4pPr>
      <a:lvl5pPr marL="2057247" indent="-228584" algn="l" defTabSz="457166" rtl="0" eaLnBrk="1" latinLnBrk="0" hangingPunct="1">
        <a:spcBef>
          <a:spcPct val="20000"/>
        </a:spcBef>
        <a:buFont typeface="Arial"/>
        <a:buChar char="»"/>
        <a:defRPr sz="2000" kern="1200">
          <a:solidFill>
            <a:schemeClr val="tx1"/>
          </a:solidFill>
          <a:latin typeface="+mn-lt"/>
          <a:ea typeface="+mn-ea"/>
          <a:cs typeface="+mn-cs"/>
        </a:defRPr>
      </a:lvl5pPr>
      <a:lvl6pPr marL="2514413" indent="-228584" algn="l" defTabSz="457166" rtl="0" eaLnBrk="1" latinLnBrk="0" hangingPunct="1">
        <a:spcBef>
          <a:spcPct val="20000"/>
        </a:spcBef>
        <a:buFont typeface="Arial"/>
        <a:buChar char="•"/>
        <a:defRPr sz="2000" kern="1200">
          <a:solidFill>
            <a:schemeClr val="tx1"/>
          </a:solidFill>
          <a:latin typeface="+mn-lt"/>
          <a:ea typeface="+mn-ea"/>
          <a:cs typeface="+mn-cs"/>
        </a:defRPr>
      </a:lvl6pPr>
      <a:lvl7pPr marL="2971578" indent="-228584" algn="l" defTabSz="457166" rtl="0" eaLnBrk="1" latinLnBrk="0" hangingPunct="1">
        <a:spcBef>
          <a:spcPct val="20000"/>
        </a:spcBef>
        <a:buFont typeface="Arial"/>
        <a:buChar char="•"/>
        <a:defRPr sz="2000" kern="1200">
          <a:solidFill>
            <a:schemeClr val="tx1"/>
          </a:solidFill>
          <a:latin typeface="+mn-lt"/>
          <a:ea typeface="+mn-ea"/>
          <a:cs typeface="+mn-cs"/>
        </a:defRPr>
      </a:lvl7pPr>
      <a:lvl8pPr marL="3428744" indent="-228584" algn="l" defTabSz="457166" rtl="0" eaLnBrk="1" latinLnBrk="0" hangingPunct="1">
        <a:spcBef>
          <a:spcPct val="20000"/>
        </a:spcBef>
        <a:buFont typeface="Arial"/>
        <a:buChar char="•"/>
        <a:defRPr sz="2000" kern="1200">
          <a:solidFill>
            <a:schemeClr val="tx1"/>
          </a:solidFill>
          <a:latin typeface="+mn-lt"/>
          <a:ea typeface="+mn-ea"/>
          <a:cs typeface="+mn-cs"/>
        </a:defRPr>
      </a:lvl8pPr>
      <a:lvl9pPr marL="3885910" indent="-228584" algn="l" defTabSz="4571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6" rtl="0" eaLnBrk="1" latinLnBrk="0" hangingPunct="1">
        <a:defRPr sz="1801" kern="1200">
          <a:solidFill>
            <a:schemeClr val="tx1"/>
          </a:solidFill>
          <a:latin typeface="+mn-lt"/>
          <a:ea typeface="+mn-ea"/>
          <a:cs typeface="+mn-cs"/>
        </a:defRPr>
      </a:lvl1pPr>
      <a:lvl2pPr marL="457166" algn="l" defTabSz="457166" rtl="0" eaLnBrk="1" latinLnBrk="0" hangingPunct="1">
        <a:defRPr sz="1801" kern="1200">
          <a:solidFill>
            <a:schemeClr val="tx1"/>
          </a:solidFill>
          <a:latin typeface="+mn-lt"/>
          <a:ea typeface="+mn-ea"/>
          <a:cs typeface="+mn-cs"/>
        </a:defRPr>
      </a:lvl2pPr>
      <a:lvl3pPr marL="914332" algn="l" defTabSz="457166" rtl="0" eaLnBrk="1" latinLnBrk="0" hangingPunct="1">
        <a:defRPr sz="1801" kern="1200">
          <a:solidFill>
            <a:schemeClr val="tx1"/>
          </a:solidFill>
          <a:latin typeface="+mn-lt"/>
          <a:ea typeface="+mn-ea"/>
          <a:cs typeface="+mn-cs"/>
        </a:defRPr>
      </a:lvl3pPr>
      <a:lvl4pPr marL="1371496" algn="l" defTabSz="457166" rtl="0" eaLnBrk="1" latinLnBrk="0" hangingPunct="1">
        <a:defRPr sz="1801" kern="1200">
          <a:solidFill>
            <a:schemeClr val="tx1"/>
          </a:solidFill>
          <a:latin typeface="+mn-lt"/>
          <a:ea typeface="+mn-ea"/>
          <a:cs typeface="+mn-cs"/>
        </a:defRPr>
      </a:lvl4pPr>
      <a:lvl5pPr marL="1828664" algn="l" defTabSz="457166" rtl="0" eaLnBrk="1" latinLnBrk="0" hangingPunct="1">
        <a:defRPr sz="1801" kern="1200">
          <a:solidFill>
            <a:schemeClr val="tx1"/>
          </a:solidFill>
          <a:latin typeface="+mn-lt"/>
          <a:ea typeface="+mn-ea"/>
          <a:cs typeface="+mn-cs"/>
        </a:defRPr>
      </a:lvl5pPr>
      <a:lvl6pPr marL="2285830" algn="l" defTabSz="457166" rtl="0" eaLnBrk="1" latinLnBrk="0" hangingPunct="1">
        <a:defRPr sz="1801" kern="1200">
          <a:solidFill>
            <a:schemeClr val="tx1"/>
          </a:solidFill>
          <a:latin typeface="+mn-lt"/>
          <a:ea typeface="+mn-ea"/>
          <a:cs typeface="+mn-cs"/>
        </a:defRPr>
      </a:lvl6pPr>
      <a:lvl7pPr marL="2742994" algn="l" defTabSz="457166" rtl="0" eaLnBrk="1" latinLnBrk="0" hangingPunct="1">
        <a:defRPr sz="1801" kern="1200">
          <a:solidFill>
            <a:schemeClr val="tx1"/>
          </a:solidFill>
          <a:latin typeface="+mn-lt"/>
          <a:ea typeface="+mn-ea"/>
          <a:cs typeface="+mn-cs"/>
        </a:defRPr>
      </a:lvl7pPr>
      <a:lvl8pPr marL="3200160" algn="l" defTabSz="457166" rtl="0" eaLnBrk="1" latinLnBrk="0" hangingPunct="1">
        <a:defRPr sz="1801" kern="1200">
          <a:solidFill>
            <a:schemeClr val="tx1"/>
          </a:solidFill>
          <a:latin typeface="+mn-lt"/>
          <a:ea typeface="+mn-ea"/>
          <a:cs typeface="+mn-cs"/>
        </a:defRPr>
      </a:lvl8pPr>
      <a:lvl9pPr marL="3657326" algn="l" defTabSz="457166"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2">
          <p15:clr>
            <a:srgbClr val="F26B43"/>
          </p15:clr>
        </p15:guide>
        <p15:guide id="2" pos="561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2BA0EA9E-60C4-42D8-9A6A-00709AAD6F9D}"/>
              </a:ext>
            </a:extLst>
          </p:cNvPr>
          <p:cNvSpPr txBox="1">
            <a:spLocks noChangeArrowheads="1"/>
          </p:cNvSpPr>
          <p:nvPr userDrawn="1"/>
        </p:nvSpPr>
        <p:spPr bwMode="auto">
          <a:xfrm>
            <a:off x="620699" y="6489821"/>
            <a:ext cx="4572000" cy="17145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675" kern="1200">
                <a:solidFill>
                  <a:schemeClr val="tx1"/>
                </a:solidFill>
                <a:latin typeface="Calibri"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defRPr/>
            </a:pPr>
            <a:r>
              <a:rPr lang="en-US" sz="900" spc="20"/>
              <a:t>© </a:t>
            </a:r>
            <a:r>
              <a:rPr lang="en-US" sz="900" spc="20" baseline="0"/>
              <a:t>Crain Communications Inc. All rights reserved. </a:t>
            </a:r>
          </a:p>
        </p:txBody>
      </p:sp>
      <p:sp>
        <p:nvSpPr>
          <p:cNvPr id="2" name="Rectangle 1">
            <a:extLst>
              <a:ext uri="{FF2B5EF4-FFF2-40B4-BE49-F238E27FC236}">
                <a16:creationId xmlns:a16="http://schemas.microsoft.com/office/drawing/2014/main" id="{4E2A9D40-4906-45FD-9A60-9DD568A934D3}"/>
              </a:ext>
            </a:extLst>
          </p:cNvPr>
          <p:cNvSpPr>
            <a:spLocks noChangeAspect="1"/>
          </p:cNvSpPr>
          <p:nvPr userDrawn="1"/>
        </p:nvSpPr>
        <p:spPr>
          <a:xfrm>
            <a:off x="0" y="0"/>
            <a:ext cx="12188952" cy="10360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Manual Input 7">
            <a:extLst>
              <a:ext uri="{FF2B5EF4-FFF2-40B4-BE49-F238E27FC236}">
                <a16:creationId xmlns:a16="http://schemas.microsoft.com/office/drawing/2014/main" id="{7FDD9CEE-FD26-4508-857E-3B175A3FB071}"/>
              </a:ext>
            </a:extLst>
          </p:cNvPr>
          <p:cNvSpPr/>
          <p:nvPr userDrawn="1"/>
        </p:nvSpPr>
        <p:spPr>
          <a:xfrm rot="16200000" flipH="1">
            <a:off x="8754585" y="-2401354"/>
            <a:ext cx="1033272" cy="5841563"/>
          </a:xfrm>
          <a:prstGeom prst="flowChartManualInput">
            <a:avLst/>
          </a:prstGeom>
          <a:solidFill>
            <a:srgbClr val="EE3024"/>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endParaRPr lang="en-US" sz="2400"/>
          </a:p>
        </p:txBody>
      </p:sp>
      <p:sp>
        <p:nvSpPr>
          <p:cNvPr id="5" name="TextBox 4">
            <a:extLst>
              <a:ext uri="{FF2B5EF4-FFF2-40B4-BE49-F238E27FC236}">
                <a16:creationId xmlns:a16="http://schemas.microsoft.com/office/drawing/2014/main" id="{78661242-8F93-470E-9940-63BC3C7EF14D}"/>
              </a:ext>
            </a:extLst>
          </p:cNvPr>
          <p:cNvSpPr txBox="1"/>
          <p:nvPr userDrawn="1"/>
        </p:nvSpPr>
        <p:spPr>
          <a:xfrm>
            <a:off x="7334594" y="116044"/>
            <a:ext cx="4609149" cy="770817"/>
          </a:xfrm>
          <a:prstGeom prst="rect">
            <a:avLst/>
          </a:prstGeom>
          <a:noFill/>
        </p:spPr>
        <p:txBody>
          <a:bodyPr wrap="square" rtlCol="0" anchor="ctr" anchorCtr="0">
            <a:noAutofit/>
          </a:bodyPr>
          <a:lstStyle/>
          <a:p>
            <a:pPr>
              <a:lnSpc>
                <a:spcPct val="90000"/>
              </a:lnSpc>
            </a:pPr>
            <a:r>
              <a:rPr lang="en-US" sz="2000" i="0">
                <a:solidFill>
                  <a:schemeClr val="bg1"/>
                </a:solidFill>
                <a:latin typeface="+mn-lt"/>
              </a:rPr>
              <a:t>Harder, Better, Faster, Stronger: </a:t>
            </a:r>
            <a:br>
              <a:rPr lang="en-US" sz="2000" i="1">
                <a:solidFill>
                  <a:schemeClr val="bg1"/>
                </a:solidFill>
                <a:latin typeface="+mn-lt"/>
              </a:rPr>
            </a:br>
            <a:r>
              <a:rPr lang="en-US" sz="2000" i="1">
                <a:solidFill>
                  <a:schemeClr val="bg1"/>
                </a:solidFill>
                <a:latin typeface="+mn-lt"/>
              </a:rPr>
              <a:t>The Staffing Industry Emerging from Crisis</a:t>
            </a:r>
          </a:p>
        </p:txBody>
      </p:sp>
      <p:pic>
        <p:nvPicPr>
          <p:cNvPr id="19" name="Picture 18">
            <a:extLst>
              <a:ext uri="{FF2B5EF4-FFF2-40B4-BE49-F238E27FC236}">
                <a16:creationId xmlns:a16="http://schemas.microsoft.com/office/drawing/2014/main" id="{02FB5AD6-7A6B-48EF-9F5B-BB45AAE3453C}"/>
              </a:ext>
            </a:extLst>
          </p:cNvPr>
          <p:cNvPicPr>
            <a:picLocks noChangeAspect="1"/>
          </p:cNvPicPr>
          <p:nvPr userDrawn="1"/>
        </p:nvPicPr>
        <p:blipFill>
          <a:blip r:embed="rId21"/>
          <a:stretch>
            <a:fillRect/>
          </a:stretch>
        </p:blipFill>
        <p:spPr>
          <a:xfrm>
            <a:off x="340383" y="196729"/>
            <a:ext cx="4150554" cy="609448"/>
          </a:xfrm>
          <a:prstGeom prst="rect">
            <a:avLst/>
          </a:prstGeom>
        </p:spPr>
      </p:pic>
    </p:spTree>
    <p:extLst>
      <p:ext uri="{BB962C8B-B14F-4D97-AF65-F5344CB8AC3E}">
        <p14:creationId xmlns:p14="http://schemas.microsoft.com/office/powerpoint/2010/main" val="31547848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4" r:id="rId18"/>
    <p:sldLayoutId id="2147483705" r:id="rId19"/>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pos="3840">
          <p15:clr>
            <a:srgbClr val="F26B43"/>
          </p15:clr>
        </p15:guide>
        <p15:guide id="4" orient="horz" pos="4008">
          <p15:clr>
            <a:srgbClr val="F26B43"/>
          </p15:clr>
        </p15:guide>
        <p15:guide id="5" orient="horz" pos="1296">
          <p15:clr>
            <a:srgbClr val="F26B43"/>
          </p15:clr>
        </p15:guide>
        <p15:guide id="6" orient="horz" pos="11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2.staffingindustry.com/eng_member/Research/Research-Reports/EMEA/Workforce-Solutions-Buyer-Survey-2022-Europe-Results/Workforce-Solutions-Buyer-Survey-2023-Europe-Resul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thebluediamondgallery.com/wooden-tile/d/data.html" TargetMode="External"/><Relationship Id="rId5" Type="http://schemas.openxmlformats.org/officeDocument/2006/relationships/image" Target="../media/image155.jpeg"/><Relationship Id="rId4" Type="http://schemas.openxmlformats.org/officeDocument/2006/relationships/hyperlink" Target="https://www.thebluediamondgallery.com/wooden-tile/d/diversity.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2.staffingindustry.com/site_member/Research/Research-Reports/CWS-Council-Research/MSP-Global-Landscape-2022"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2.staffingindustry.com/site_member/Research/Research-Reports/CWS-Council-Research/Best-Practices-in-Contingent-DE-I"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2.staffingindustry.com/site_member/Research/Research-Reports/Americas/The-Future-of-Diversity-Equity-and-Inclusion-in-the-Contingent-Workforce-2022-Updat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oleObject" Target="https://crain-my.sharepoint.com/personal/jennifer_simon_staffingindustry_com/Documents/Desktop/Risk%20Assessment%20Tool-11.3.22.xlsm!OverallVisuals!%5bRisk%20Assessment%20Tool-11.3.22.xlsm%5dOverallVisuals%20Chart%201"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sevensteprpo.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hyperlink" Target="https://www2.staffingindustry.com/Research/Research-Reports/Americas/Developments-in-Data-Privacy-2022-Global-Update" TargetMode="External"/><Relationship Id="rId13" Type="http://schemas.openxmlformats.org/officeDocument/2006/relationships/hyperlink" Target="https://www2.staffingindustry.com/Research/Research-Reports/CWS-Council-Research/MSP-RFP-Template5" TargetMode="External"/><Relationship Id="rId3" Type="http://schemas.openxmlformats.org/officeDocument/2006/relationships/hyperlink" Target="https://www2.staffingindustry.com/eng_member/Research/Research-Reports/EMEA/Workforce-Solutions-Buyer-Survey-2022-Europe-Results/Workforce-Solutions-Buyer-Survey-2023-Europe-Results" TargetMode="External"/><Relationship Id="rId7" Type="http://schemas.openxmlformats.org/officeDocument/2006/relationships/hyperlink" Target="https://www2.staffingindustry.com/Research/Research-Reports/Americas/Workforce-Solutions-Buyer-Survey-2022-Americas-Results/Workforce-Solutions-Buyer-Survey-2023-Americas-Results" TargetMode="External"/><Relationship Id="rId12" Type="http://schemas.openxmlformats.org/officeDocument/2006/relationships/hyperlink" Target="https://www2.staffingindustry.com/Research/Research-Reports/CWS-Council-Research/VMS-RFP-Template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2.staffingindustry.com/site_member/Research/Research-Reports/CWS-Council-Research/MSP-Global-Landscape-2022" TargetMode="External"/><Relationship Id="rId11" Type="http://schemas.openxmlformats.org/officeDocument/2006/relationships/hyperlink" Target="https://www2.staffingindustry.com/Research/Research-Reports/CWS-Council-Research/CW-Program-Business-Case-Template" TargetMode="External"/><Relationship Id="rId5" Type="http://schemas.openxmlformats.org/officeDocument/2006/relationships/hyperlink" Target="https://www2.staffingindustry.com/site_member/Research/Research-Reports/CWS-Council-Research/Best-Practices-in-Contingent-DE-I" TargetMode="External"/><Relationship Id="rId10" Type="http://schemas.openxmlformats.org/officeDocument/2006/relationships/hyperlink" Target="https://www2.staffingindustry.com/Research/Research-Reports/Americas/Workforce-Engagement-Decisioning-Tool" TargetMode="External"/><Relationship Id="rId4" Type="http://schemas.openxmlformats.org/officeDocument/2006/relationships/hyperlink" Target="https://www2.staffingindustry.com/site_member/Research/Research-Reports/Americas/The-Future-of-Diversity-Equity-and-Inclusion-in-the-Contingent-Workforce-2022-Update" TargetMode="External"/><Relationship Id="rId9" Type="http://schemas.openxmlformats.org/officeDocument/2006/relationships/hyperlink" Target="https://www2.staffingindustry.com/Research/Research-Reports/Americas/Global-Pay-Transparency-Laws" TargetMode="External"/><Relationship Id="rId14" Type="http://schemas.openxmlformats.org/officeDocument/2006/relationships/hyperlink" Target="mailto:enterpriseservices@staffingindustry.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ww.staffingindustry.com/webinars-buyer"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6" Type="http://schemas.openxmlformats.org/officeDocument/2006/relationships/image" Target="../media/image67.png"/><Relationship Id="rId21" Type="http://schemas.openxmlformats.org/officeDocument/2006/relationships/image" Target="../media/image62.png"/><Relationship Id="rId42" Type="http://schemas.openxmlformats.org/officeDocument/2006/relationships/image" Target="../media/image83.png"/><Relationship Id="rId47" Type="http://schemas.openxmlformats.org/officeDocument/2006/relationships/image" Target="../media/image88.png"/><Relationship Id="rId63" Type="http://schemas.openxmlformats.org/officeDocument/2006/relationships/image" Target="../media/image104.png"/><Relationship Id="rId68" Type="http://schemas.openxmlformats.org/officeDocument/2006/relationships/image" Target="../media/image109.png"/><Relationship Id="rId84" Type="http://schemas.openxmlformats.org/officeDocument/2006/relationships/image" Target="../media/image125.jpeg"/><Relationship Id="rId89" Type="http://schemas.openxmlformats.org/officeDocument/2006/relationships/image" Target="../media/image130.png"/><Relationship Id="rId16" Type="http://schemas.openxmlformats.org/officeDocument/2006/relationships/image" Target="../media/image58.jpeg"/><Relationship Id="rId107" Type="http://schemas.openxmlformats.org/officeDocument/2006/relationships/image" Target="../media/image148.png"/><Relationship Id="rId11" Type="http://schemas.openxmlformats.org/officeDocument/2006/relationships/image" Target="../media/image53.png"/><Relationship Id="rId32" Type="http://schemas.openxmlformats.org/officeDocument/2006/relationships/image" Target="../media/image73.png"/><Relationship Id="rId37" Type="http://schemas.openxmlformats.org/officeDocument/2006/relationships/image" Target="../media/image78.png"/><Relationship Id="rId53" Type="http://schemas.openxmlformats.org/officeDocument/2006/relationships/image" Target="../media/image94.jpeg"/><Relationship Id="rId58" Type="http://schemas.openxmlformats.org/officeDocument/2006/relationships/image" Target="../media/image99.png"/><Relationship Id="rId74" Type="http://schemas.openxmlformats.org/officeDocument/2006/relationships/image" Target="../media/image115.png"/><Relationship Id="rId79" Type="http://schemas.openxmlformats.org/officeDocument/2006/relationships/image" Target="../media/image120.png"/><Relationship Id="rId102" Type="http://schemas.openxmlformats.org/officeDocument/2006/relationships/image" Target="../media/image143.png"/><Relationship Id="rId5" Type="http://schemas.openxmlformats.org/officeDocument/2006/relationships/image" Target="../media/image47.png"/><Relationship Id="rId90" Type="http://schemas.openxmlformats.org/officeDocument/2006/relationships/image" Target="../media/image131.jpeg"/><Relationship Id="rId95" Type="http://schemas.openxmlformats.org/officeDocument/2006/relationships/image" Target="../media/image136.png"/><Relationship Id="rId22" Type="http://schemas.openxmlformats.org/officeDocument/2006/relationships/image" Target="../media/image63.jpeg"/><Relationship Id="rId27" Type="http://schemas.openxmlformats.org/officeDocument/2006/relationships/image" Target="../media/image68.tiff"/><Relationship Id="rId43" Type="http://schemas.openxmlformats.org/officeDocument/2006/relationships/image" Target="../media/image84.jpeg"/><Relationship Id="rId48" Type="http://schemas.openxmlformats.org/officeDocument/2006/relationships/image" Target="../media/image89.png"/><Relationship Id="rId64" Type="http://schemas.openxmlformats.org/officeDocument/2006/relationships/image" Target="../media/image105.png"/><Relationship Id="rId69" Type="http://schemas.openxmlformats.org/officeDocument/2006/relationships/image" Target="../media/image110.png"/><Relationship Id="rId80" Type="http://schemas.openxmlformats.org/officeDocument/2006/relationships/image" Target="../media/image121.png"/><Relationship Id="rId85" Type="http://schemas.openxmlformats.org/officeDocument/2006/relationships/image" Target="../media/image126.png"/><Relationship Id="rId12" Type="http://schemas.openxmlformats.org/officeDocument/2006/relationships/image" Target="../media/image54.png"/><Relationship Id="rId17" Type="http://schemas.openxmlformats.org/officeDocument/2006/relationships/image" Target="../media/image59.png"/><Relationship Id="rId33" Type="http://schemas.openxmlformats.org/officeDocument/2006/relationships/image" Target="../media/image74.png"/><Relationship Id="rId38" Type="http://schemas.openxmlformats.org/officeDocument/2006/relationships/image" Target="../media/image79.png"/><Relationship Id="rId59" Type="http://schemas.openxmlformats.org/officeDocument/2006/relationships/image" Target="../media/image100.svg"/><Relationship Id="rId103" Type="http://schemas.openxmlformats.org/officeDocument/2006/relationships/image" Target="../media/image144.png"/><Relationship Id="rId108" Type="http://schemas.openxmlformats.org/officeDocument/2006/relationships/image" Target="../media/image149.png"/><Relationship Id="rId20" Type="http://schemas.openxmlformats.org/officeDocument/2006/relationships/image" Target="../media/image61.jpeg"/><Relationship Id="rId41" Type="http://schemas.openxmlformats.org/officeDocument/2006/relationships/image" Target="../media/image82.png"/><Relationship Id="rId54" Type="http://schemas.openxmlformats.org/officeDocument/2006/relationships/image" Target="../media/image95.png"/><Relationship Id="rId62" Type="http://schemas.openxmlformats.org/officeDocument/2006/relationships/image" Target="../media/image103.svg"/><Relationship Id="rId70" Type="http://schemas.openxmlformats.org/officeDocument/2006/relationships/image" Target="../media/image111.png"/><Relationship Id="rId75" Type="http://schemas.openxmlformats.org/officeDocument/2006/relationships/image" Target="../media/image116.png"/><Relationship Id="rId83" Type="http://schemas.openxmlformats.org/officeDocument/2006/relationships/image" Target="../media/image124.png"/><Relationship Id="rId88" Type="http://schemas.openxmlformats.org/officeDocument/2006/relationships/image" Target="../media/image129.jpeg"/><Relationship Id="rId91" Type="http://schemas.openxmlformats.org/officeDocument/2006/relationships/image" Target="../media/image132.png"/><Relationship Id="rId96"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48.jpeg"/><Relationship Id="rId15" Type="http://schemas.openxmlformats.org/officeDocument/2006/relationships/image" Target="../media/image57.jpeg"/><Relationship Id="rId23" Type="http://schemas.openxmlformats.org/officeDocument/2006/relationships/image" Target="../media/image64.png"/><Relationship Id="rId28" Type="http://schemas.openxmlformats.org/officeDocument/2006/relationships/image" Target="../media/image69.tiff"/><Relationship Id="rId36" Type="http://schemas.openxmlformats.org/officeDocument/2006/relationships/image" Target="../media/image77.jpeg"/><Relationship Id="rId49" Type="http://schemas.openxmlformats.org/officeDocument/2006/relationships/image" Target="../media/image90.png"/><Relationship Id="rId57" Type="http://schemas.openxmlformats.org/officeDocument/2006/relationships/image" Target="../media/image98.png"/><Relationship Id="rId106" Type="http://schemas.openxmlformats.org/officeDocument/2006/relationships/image" Target="../media/image147.png"/><Relationship Id="rId10" Type="http://schemas.openxmlformats.org/officeDocument/2006/relationships/image" Target="../media/image52.gif"/><Relationship Id="rId31" Type="http://schemas.openxmlformats.org/officeDocument/2006/relationships/image" Target="../media/image72.jpeg"/><Relationship Id="rId44" Type="http://schemas.openxmlformats.org/officeDocument/2006/relationships/image" Target="../media/image85.png"/><Relationship Id="rId52" Type="http://schemas.openxmlformats.org/officeDocument/2006/relationships/image" Target="../media/image93.png"/><Relationship Id="rId60" Type="http://schemas.openxmlformats.org/officeDocument/2006/relationships/image" Target="../media/image101.png"/><Relationship Id="rId65" Type="http://schemas.openxmlformats.org/officeDocument/2006/relationships/image" Target="../media/image106.png"/><Relationship Id="rId73" Type="http://schemas.openxmlformats.org/officeDocument/2006/relationships/image" Target="../media/image114.png"/><Relationship Id="rId78" Type="http://schemas.openxmlformats.org/officeDocument/2006/relationships/image" Target="../media/image119.png"/><Relationship Id="rId81" Type="http://schemas.openxmlformats.org/officeDocument/2006/relationships/image" Target="../media/image122.jpeg"/><Relationship Id="rId86" Type="http://schemas.openxmlformats.org/officeDocument/2006/relationships/image" Target="../media/image127.jpeg"/><Relationship Id="rId94" Type="http://schemas.openxmlformats.org/officeDocument/2006/relationships/image" Target="../media/image135.png"/><Relationship Id="rId99" Type="http://schemas.openxmlformats.org/officeDocument/2006/relationships/image" Target="../media/image140.png"/><Relationship Id="rId101" Type="http://schemas.openxmlformats.org/officeDocument/2006/relationships/image" Target="../media/image142.png"/><Relationship Id="rId4" Type="http://schemas.openxmlformats.org/officeDocument/2006/relationships/image" Target="../media/image46.png"/><Relationship Id="rId9" Type="http://schemas.openxmlformats.org/officeDocument/2006/relationships/image" Target="../media/image51.png"/><Relationship Id="rId13" Type="http://schemas.openxmlformats.org/officeDocument/2006/relationships/image" Target="../media/image55.jpeg"/><Relationship Id="rId18" Type="http://schemas.openxmlformats.org/officeDocument/2006/relationships/hyperlink" Target="http://www.shell.us/" TargetMode="External"/><Relationship Id="rId39" Type="http://schemas.openxmlformats.org/officeDocument/2006/relationships/image" Target="../media/image80.png"/><Relationship Id="rId34" Type="http://schemas.openxmlformats.org/officeDocument/2006/relationships/image" Target="../media/image75.png"/><Relationship Id="rId50" Type="http://schemas.openxmlformats.org/officeDocument/2006/relationships/image" Target="../media/image91.png"/><Relationship Id="rId55" Type="http://schemas.openxmlformats.org/officeDocument/2006/relationships/image" Target="../media/image96.svg"/><Relationship Id="rId76" Type="http://schemas.openxmlformats.org/officeDocument/2006/relationships/image" Target="../media/image117.png"/><Relationship Id="rId97" Type="http://schemas.openxmlformats.org/officeDocument/2006/relationships/image" Target="../media/image138.png"/><Relationship Id="rId104" Type="http://schemas.openxmlformats.org/officeDocument/2006/relationships/image" Target="../media/image145.png"/><Relationship Id="rId7" Type="http://schemas.openxmlformats.org/officeDocument/2006/relationships/image" Target="../media/image49.png"/><Relationship Id="rId71" Type="http://schemas.openxmlformats.org/officeDocument/2006/relationships/image" Target="../media/image112.png"/><Relationship Id="rId92" Type="http://schemas.openxmlformats.org/officeDocument/2006/relationships/image" Target="../media/image133.png"/><Relationship Id="rId2" Type="http://schemas.openxmlformats.org/officeDocument/2006/relationships/notesSlide" Target="../notesSlides/notesSlide6.xml"/><Relationship Id="rId29" Type="http://schemas.openxmlformats.org/officeDocument/2006/relationships/image" Target="../media/image70.tiff"/><Relationship Id="rId24" Type="http://schemas.openxmlformats.org/officeDocument/2006/relationships/image" Target="../media/image65.jpeg"/><Relationship Id="rId40" Type="http://schemas.openxmlformats.org/officeDocument/2006/relationships/image" Target="../media/image81.png"/><Relationship Id="rId45" Type="http://schemas.openxmlformats.org/officeDocument/2006/relationships/image" Target="../media/image86.jpeg"/><Relationship Id="rId66" Type="http://schemas.openxmlformats.org/officeDocument/2006/relationships/image" Target="../media/image107.svg"/><Relationship Id="rId87" Type="http://schemas.openxmlformats.org/officeDocument/2006/relationships/image" Target="../media/image128.png"/><Relationship Id="rId61" Type="http://schemas.openxmlformats.org/officeDocument/2006/relationships/image" Target="../media/image102.png"/><Relationship Id="rId82" Type="http://schemas.openxmlformats.org/officeDocument/2006/relationships/image" Target="../media/image123.png"/><Relationship Id="rId19" Type="http://schemas.openxmlformats.org/officeDocument/2006/relationships/image" Target="../media/image60.png"/><Relationship Id="rId14" Type="http://schemas.openxmlformats.org/officeDocument/2006/relationships/image" Target="../media/image56.jpeg"/><Relationship Id="rId30" Type="http://schemas.openxmlformats.org/officeDocument/2006/relationships/image" Target="../media/image71.png"/><Relationship Id="rId35" Type="http://schemas.openxmlformats.org/officeDocument/2006/relationships/image" Target="../media/image76.jpeg"/><Relationship Id="rId56" Type="http://schemas.openxmlformats.org/officeDocument/2006/relationships/image" Target="../media/image97.jpeg"/><Relationship Id="rId77" Type="http://schemas.openxmlformats.org/officeDocument/2006/relationships/image" Target="../media/image118.png"/><Relationship Id="rId100" Type="http://schemas.openxmlformats.org/officeDocument/2006/relationships/image" Target="../media/image141.png"/><Relationship Id="rId105" Type="http://schemas.openxmlformats.org/officeDocument/2006/relationships/image" Target="../media/image146.png"/><Relationship Id="rId8" Type="http://schemas.openxmlformats.org/officeDocument/2006/relationships/image" Target="../media/image50.png"/><Relationship Id="rId51" Type="http://schemas.openxmlformats.org/officeDocument/2006/relationships/image" Target="../media/image92.tiff"/><Relationship Id="rId72" Type="http://schemas.openxmlformats.org/officeDocument/2006/relationships/image" Target="../media/image113.png"/><Relationship Id="rId93" Type="http://schemas.openxmlformats.org/officeDocument/2006/relationships/image" Target="../media/image134.jpeg"/><Relationship Id="rId98" Type="http://schemas.openxmlformats.org/officeDocument/2006/relationships/image" Target="../media/image139.png"/><Relationship Id="rId3" Type="http://schemas.openxmlformats.org/officeDocument/2006/relationships/image" Target="../media/image45.jpeg"/><Relationship Id="rId25" Type="http://schemas.openxmlformats.org/officeDocument/2006/relationships/image" Target="../media/image66.jpeg"/><Relationship Id="rId46" Type="http://schemas.openxmlformats.org/officeDocument/2006/relationships/image" Target="../media/image87.png"/><Relationship Id="rId67"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
          <p:cNvSpPr txBox="1">
            <a:spLocks noGrp="1"/>
          </p:cNvSpPr>
          <p:nvPr>
            <p:ph type="body" idx="5"/>
          </p:nvPr>
        </p:nvSpPr>
        <p:spPr>
          <a:xfrm>
            <a:off x="6193885" y="6122380"/>
            <a:ext cx="5816744" cy="468456"/>
          </a:xfrm>
          <a:prstGeom prst="rect">
            <a:avLst/>
          </a:prstGeom>
          <a:noFill/>
          <a:ln>
            <a:noFill/>
          </a:ln>
        </p:spPr>
        <p:txBody>
          <a:bodyPr spcFirstLastPara="1" wrap="square" lIns="0" tIns="0" rIns="457200" bIns="182875" anchor="b" anchorCtr="0">
            <a:noAutofit/>
          </a:bodyPr>
          <a:lstStyle/>
          <a:p>
            <a:pPr marL="0" lvl="0" indent="0" algn="r" rtl="0">
              <a:lnSpc>
                <a:spcPct val="100000"/>
              </a:lnSpc>
              <a:spcBef>
                <a:spcPts val="0"/>
              </a:spcBef>
              <a:spcAft>
                <a:spcPts val="0"/>
              </a:spcAft>
              <a:buClr>
                <a:schemeClr val="dk1"/>
              </a:buClr>
              <a:buSzPts val="1600"/>
              <a:buFont typeface="Arial"/>
              <a:buNone/>
            </a:pPr>
            <a:r>
              <a:rPr lang="en-US" sz="2400">
                <a:latin typeface="Calibri" panose="020F0502020204030204" pitchFamily="34" charset="0"/>
                <a:cs typeface="Calibri" panose="020F0502020204030204" pitchFamily="34" charset="0"/>
              </a:rPr>
              <a:t>May 18, 2023</a:t>
            </a:r>
          </a:p>
        </p:txBody>
      </p:sp>
      <p:sp>
        <p:nvSpPr>
          <p:cNvPr id="191" name="Google Shape;191;p1"/>
          <p:cNvSpPr txBox="1"/>
          <p:nvPr/>
        </p:nvSpPr>
        <p:spPr>
          <a:xfrm>
            <a:off x="383755" y="3120086"/>
            <a:ext cx="10974853" cy="876300"/>
          </a:xfrm>
          <a:prstGeom prst="rect">
            <a:avLst/>
          </a:prstGeom>
          <a:noFill/>
          <a:ln>
            <a:noFill/>
          </a:ln>
        </p:spPr>
        <p:txBody>
          <a:bodyPr spcFirstLastPara="1" wrap="square" lIns="91425" tIns="45700" rIns="91425" bIns="45700" anchor="t" anchorCtr="0">
            <a:noAutofit/>
          </a:bodyPr>
          <a:lstStyle/>
          <a:p>
            <a:pPr lvl="0">
              <a:buClr>
                <a:schemeClr val="dk1"/>
              </a:buClr>
              <a:buSzPts val="4000"/>
            </a:pPr>
            <a:r>
              <a:rPr lang="en-US" sz="3600" b="1" i="0">
                <a:solidFill>
                  <a:srgbClr val="000000"/>
                </a:solidFill>
                <a:effectLst/>
                <a:latin typeface="Calibri" panose="020F0502020204030204" pitchFamily="34" charset="0"/>
              </a:rPr>
              <a:t>The Power of Data</a:t>
            </a:r>
            <a:endParaRPr lang="en-US" sz="3600" b="1">
              <a:solidFill>
                <a:schemeClr val="dk1"/>
              </a:solidFill>
              <a:latin typeface="Calibri" panose="020F0502020204030204" pitchFamily="34" charset="0"/>
              <a:cs typeface="Calibri" panose="020F0502020204030204" pitchFamily="34" charset="0"/>
            </a:endParaRPr>
          </a:p>
        </p:txBody>
      </p:sp>
      <p:sp>
        <p:nvSpPr>
          <p:cNvPr id="192" name="Google Shape;192;p1"/>
          <p:cNvSpPr txBox="1"/>
          <p:nvPr/>
        </p:nvSpPr>
        <p:spPr>
          <a:xfrm>
            <a:off x="9102257" y="4407330"/>
            <a:ext cx="2837597" cy="503657"/>
          </a:xfrm>
          <a:prstGeom prst="rect">
            <a:avLst/>
          </a:prstGeom>
          <a:noFill/>
          <a:ln>
            <a:noFill/>
          </a:ln>
        </p:spPr>
        <p:txBody>
          <a:bodyPr spcFirstLastPara="1" wrap="square" lIns="0" tIns="45700" rIns="91425" bIns="0" anchor="t" anchorCtr="0">
            <a:noAutofit/>
          </a:bodyPr>
          <a:lstStyle/>
          <a:p>
            <a:pPr marL="0" marR="0" lvl="0" indent="0" algn="l" rtl="0">
              <a:lnSpc>
                <a:spcPct val="116666"/>
              </a:lnSpc>
              <a:spcBef>
                <a:spcPts val="0"/>
              </a:spcBef>
              <a:spcAft>
                <a:spcPts val="0"/>
              </a:spcAft>
              <a:buClr>
                <a:srgbClr val="000000"/>
              </a:buClr>
              <a:buSzPts val="2400"/>
              <a:buFont typeface="Arial"/>
              <a:buNone/>
            </a:pPr>
            <a:r>
              <a:rPr lang="en-US" sz="1800" i="0" u="none" strike="noStrike" cap="none">
                <a:solidFill>
                  <a:schemeClr val="dk1"/>
                </a:solidFill>
                <a:latin typeface="Calibri" panose="020F0502020204030204" pitchFamily="34" charset="0"/>
                <a:cs typeface="Calibri" panose="020F0502020204030204" pitchFamily="34" charset="0"/>
                <a:sym typeface="Arial"/>
              </a:rPr>
              <a:t>Sponsored and presented by:</a:t>
            </a:r>
            <a:endParaRPr sz="180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3" name="Imagen 2" descr="Icono&#10;&#10;Descripción generada automáticamente">
            <a:extLst>
              <a:ext uri="{FF2B5EF4-FFF2-40B4-BE49-F238E27FC236}">
                <a16:creationId xmlns:a16="http://schemas.microsoft.com/office/drawing/2014/main" id="{6C7B3B20-56B9-5255-AA4A-CEDCDFF0DA9E}"/>
              </a:ext>
            </a:extLst>
          </p:cNvPr>
          <p:cNvPicPr>
            <a:picLocks noChangeAspect="1"/>
          </p:cNvPicPr>
          <p:nvPr/>
        </p:nvPicPr>
        <p:blipFill>
          <a:blip r:embed="rId3"/>
          <a:stretch>
            <a:fillRect/>
          </a:stretch>
        </p:blipFill>
        <p:spPr>
          <a:xfrm>
            <a:off x="8342334" y="5029996"/>
            <a:ext cx="3668295" cy="583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85E2-E4CB-EDBB-B874-F3CB156667F3}"/>
              </a:ext>
            </a:extLst>
          </p:cNvPr>
          <p:cNvSpPr>
            <a:spLocks noGrp="1"/>
          </p:cNvSpPr>
          <p:nvPr>
            <p:ph type="title"/>
          </p:nvPr>
        </p:nvSpPr>
        <p:spPr/>
        <p:txBody>
          <a:bodyPr/>
          <a:lstStyle/>
          <a:p>
            <a:r>
              <a:rPr lang="en-US" sz="3200" i="1">
                <a:latin typeface="Calibri" panose="020F0502020204030204" pitchFamily="34" charset="0"/>
                <a:cs typeface="Calibri" panose="020F0502020204030204" pitchFamily="34" charset="0"/>
              </a:rPr>
              <a:t>Use of workforce strategies, 2023 - Europe</a:t>
            </a:r>
            <a:endParaRPr lang="en-US" sz="3200">
              <a:latin typeface="Calibri" panose="020F0502020204030204" pitchFamily="34" charset="0"/>
              <a:cs typeface="Calibri" panose="020F0502020204030204" pitchFamily="34" charset="0"/>
            </a:endParaRPr>
          </a:p>
        </p:txBody>
      </p:sp>
      <p:graphicFrame>
        <p:nvGraphicFramePr>
          <p:cNvPr id="4" name="Chart 3">
            <a:extLst>
              <a:ext uri="{FF2B5EF4-FFF2-40B4-BE49-F238E27FC236}">
                <a16:creationId xmlns:a16="http://schemas.microsoft.com/office/drawing/2014/main" id="{A828E913-4421-38E6-9AA5-B23771A0CD7D}"/>
              </a:ext>
            </a:extLst>
          </p:cNvPr>
          <p:cNvGraphicFramePr>
            <a:graphicFrameLocks/>
          </p:cNvGraphicFramePr>
          <p:nvPr/>
        </p:nvGraphicFramePr>
        <p:xfrm>
          <a:off x="531626" y="1550193"/>
          <a:ext cx="5691965" cy="4723016"/>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80B68105-FE73-4410-1430-966282868F6C}"/>
              </a:ext>
            </a:extLst>
          </p:cNvPr>
          <p:cNvSpPr/>
          <p:nvPr/>
        </p:nvSpPr>
        <p:spPr>
          <a:xfrm>
            <a:off x="905126" y="2514007"/>
            <a:ext cx="432045" cy="104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5277F4E-0020-8C21-A526-0A5C3C08FC97}"/>
              </a:ext>
            </a:extLst>
          </p:cNvPr>
          <p:cNvSpPr/>
          <p:nvPr/>
        </p:nvSpPr>
        <p:spPr>
          <a:xfrm>
            <a:off x="1431160" y="2163337"/>
            <a:ext cx="432045" cy="104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7F1EBA3D-312E-83BB-7E01-9AB0BB96201C}"/>
              </a:ext>
            </a:extLst>
          </p:cNvPr>
          <p:cNvGraphicFramePr>
            <a:graphicFrameLocks noGrp="1"/>
          </p:cNvGraphicFramePr>
          <p:nvPr/>
        </p:nvGraphicFramePr>
        <p:xfrm>
          <a:off x="6780613" y="1672590"/>
          <a:ext cx="4343400" cy="3512820"/>
        </p:xfrm>
        <a:graphic>
          <a:graphicData uri="http://schemas.openxmlformats.org/drawingml/2006/table">
            <a:tbl>
              <a:tblPr/>
              <a:tblGrid>
                <a:gridCol w="2332691">
                  <a:extLst>
                    <a:ext uri="{9D8B030D-6E8A-4147-A177-3AD203B41FA5}">
                      <a16:colId xmlns:a16="http://schemas.microsoft.com/office/drawing/2014/main" val="2797914089"/>
                    </a:ext>
                  </a:extLst>
                </a:gridCol>
                <a:gridCol w="744707">
                  <a:extLst>
                    <a:ext uri="{9D8B030D-6E8A-4147-A177-3AD203B41FA5}">
                      <a16:colId xmlns:a16="http://schemas.microsoft.com/office/drawing/2014/main" val="1621345942"/>
                    </a:ext>
                  </a:extLst>
                </a:gridCol>
                <a:gridCol w="670236">
                  <a:extLst>
                    <a:ext uri="{9D8B030D-6E8A-4147-A177-3AD203B41FA5}">
                      <a16:colId xmlns:a16="http://schemas.microsoft.com/office/drawing/2014/main" val="3965069180"/>
                    </a:ext>
                  </a:extLst>
                </a:gridCol>
                <a:gridCol w="595766">
                  <a:extLst>
                    <a:ext uri="{9D8B030D-6E8A-4147-A177-3AD203B41FA5}">
                      <a16:colId xmlns:a16="http://schemas.microsoft.com/office/drawing/2014/main" val="474687631"/>
                    </a:ext>
                  </a:extLst>
                </a:gridCol>
              </a:tblGrid>
              <a:tr h="274320">
                <a:tc>
                  <a:txBody>
                    <a:bodyPr/>
                    <a:lstStyle/>
                    <a:p>
                      <a:pPr algn="l" fontAlgn="b"/>
                      <a:r>
                        <a:rPr lang="en-US" sz="10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81C"/>
                    </a:solidFill>
                  </a:tcPr>
                </a:tc>
                <a:tc>
                  <a:txBody>
                    <a:bodyPr/>
                    <a:lstStyle/>
                    <a:p>
                      <a:pPr algn="ctr" fontAlgn="ctr"/>
                      <a:r>
                        <a:rPr lang="en-US" sz="1000" b="1" i="0" u="none" strike="noStrike">
                          <a:solidFill>
                            <a:schemeClr val="bg1"/>
                          </a:solidFill>
                          <a:effectLst/>
                          <a:latin typeface="Calibri" panose="020F0502020204030204" pitchFamily="34" charset="0"/>
                        </a:rPr>
                        <a:t>Leaders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US" sz="1000" b="1" i="0" u="none" strike="noStrike">
                          <a:solidFill>
                            <a:schemeClr val="bg1"/>
                          </a:solidFill>
                          <a:effectLst/>
                          <a:latin typeface="Calibri" panose="020F0502020204030204" pitchFamily="34" charset="0"/>
                        </a:rPr>
                        <a:t>Laggards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000" b="1" i="0" u="none" strike="noStrike">
                          <a:solidFill>
                            <a:srgbClr val="000000"/>
                          </a:solidFill>
                          <a:effectLst/>
                          <a:latin typeface="Calibri" panose="020F0502020204030204" pitchFamily="34" charset="0"/>
                        </a:rPr>
                        <a:t>Difference</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81C"/>
                    </a:solidFill>
                  </a:tcPr>
                </a:tc>
                <a:extLst>
                  <a:ext uri="{0D108BD9-81ED-4DB2-BD59-A6C34878D82A}">
                    <a16:rowId xmlns:a16="http://schemas.microsoft.com/office/drawing/2014/main" val="506307079"/>
                  </a:ext>
                </a:extLst>
              </a:tr>
              <a:tr h="190500">
                <a:tc>
                  <a:txBody>
                    <a:bodyPr/>
                    <a:lstStyle/>
                    <a:p>
                      <a:pPr algn="l" fontAlgn="ctr"/>
                      <a:r>
                        <a:rPr lang="en-US" sz="1000" b="1" i="0" u="none" strike="noStrike">
                          <a:solidFill>
                            <a:srgbClr val="000000"/>
                          </a:solidFill>
                          <a:effectLst/>
                          <a:latin typeface="Calibri" panose="020F0502020204030204" pitchFamily="34" charset="0"/>
                        </a:rPr>
                        <a:t>Project to consider RPA</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0910188"/>
                  </a:ext>
                </a:extLst>
              </a:tr>
              <a:tr h="190500">
                <a:tc>
                  <a:txBody>
                    <a:bodyPr/>
                    <a:lstStyle/>
                    <a:p>
                      <a:pPr algn="l" fontAlgn="ctr"/>
                      <a:r>
                        <a:rPr lang="en-US" sz="1000" b="1" i="0" u="none" strike="noStrike">
                          <a:solidFill>
                            <a:srgbClr val="000000"/>
                          </a:solidFill>
                          <a:effectLst/>
                          <a:latin typeface="Calibri" panose="020F0502020204030204" pitchFamily="34" charset="0"/>
                        </a:rPr>
                        <a:t>Direct sourcing of CW</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32%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2835593481"/>
                  </a:ext>
                </a:extLst>
              </a:tr>
              <a:tr h="190500">
                <a:tc>
                  <a:txBody>
                    <a:bodyPr/>
                    <a:lstStyle/>
                    <a:p>
                      <a:pPr algn="l" fontAlgn="ctr"/>
                      <a:r>
                        <a:rPr lang="en-US" sz="1000" b="1" i="0" u="none" strike="noStrike">
                          <a:solidFill>
                            <a:srgbClr val="000000"/>
                          </a:solidFill>
                          <a:effectLst/>
                          <a:highlight>
                            <a:srgbClr val="FFFF00"/>
                          </a:highlight>
                          <a:latin typeface="Calibri" panose="020F0502020204030204" pitchFamily="34" charset="0"/>
                        </a:rPr>
                        <a:t>Program to align CW to diversity goals</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891735"/>
                  </a:ext>
                </a:extLst>
              </a:tr>
              <a:tr h="190500">
                <a:tc>
                  <a:txBody>
                    <a:bodyPr/>
                    <a:lstStyle/>
                    <a:p>
                      <a:pPr algn="l" fontAlgn="ctr"/>
                      <a:r>
                        <a:rPr lang="en-US" sz="1000" b="1" i="0" u="none" strike="noStrike">
                          <a:solidFill>
                            <a:srgbClr val="000000"/>
                          </a:solidFill>
                          <a:effectLst/>
                          <a:latin typeface="Calibri" panose="020F0502020204030204" pitchFamily="34" charset="0"/>
                        </a:rPr>
                        <a:t>Trying out new staffing suppliers</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797029019"/>
                  </a:ext>
                </a:extLst>
              </a:tr>
              <a:tr h="190500">
                <a:tc>
                  <a:txBody>
                    <a:bodyPr/>
                    <a:lstStyle/>
                    <a:p>
                      <a:pPr algn="l" fontAlgn="ctr"/>
                      <a:r>
                        <a:rPr lang="en-US" sz="1000" b="1" i="0" u="none" strike="noStrike">
                          <a:solidFill>
                            <a:srgbClr val="000000"/>
                          </a:solidFill>
                          <a:effectLst/>
                          <a:highlight>
                            <a:srgbClr val="FFFF00"/>
                          </a:highlight>
                          <a:latin typeface="Calibri" panose="020F0502020204030204" pitchFamily="34" charset="0"/>
                        </a:rPr>
                        <a:t>Program for diversity suppliers</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8146206"/>
                  </a:ext>
                </a:extLst>
              </a:tr>
              <a:tr h="190500">
                <a:tc>
                  <a:txBody>
                    <a:bodyPr/>
                    <a:lstStyle/>
                    <a:p>
                      <a:pPr algn="l" fontAlgn="ctr"/>
                      <a:r>
                        <a:rPr lang="en-US" sz="1000" b="1" i="0" u="none" strike="noStrike">
                          <a:solidFill>
                            <a:srgbClr val="000000"/>
                          </a:solidFill>
                          <a:effectLst/>
                          <a:latin typeface="Calibri" panose="020F0502020204030204" pitchFamily="34" charset="0"/>
                        </a:rPr>
                        <a:t>Company career site for attracting CW</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2920334589"/>
                  </a:ext>
                </a:extLst>
              </a:tr>
              <a:tr h="190500">
                <a:tc>
                  <a:txBody>
                    <a:bodyPr/>
                    <a:lstStyle/>
                    <a:p>
                      <a:pPr algn="l" fontAlgn="ctr"/>
                      <a:r>
                        <a:rPr lang="en-US" sz="1000" b="1" i="0" u="none" strike="noStrike">
                          <a:solidFill>
                            <a:srgbClr val="000000"/>
                          </a:solidFill>
                          <a:effectLst/>
                          <a:latin typeface="Calibri" panose="020F0502020204030204" pitchFamily="34" charset="0"/>
                        </a:rPr>
                        <a:t>Project to consider use of robots</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664300"/>
                  </a:ext>
                </a:extLst>
              </a:tr>
              <a:tr h="190500">
                <a:tc>
                  <a:txBody>
                    <a:bodyPr/>
                    <a:lstStyle/>
                    <a:p>
                      <a:pPr algn="l" fontAlgn="ctr"/>
                      <a:r>
                        <a:rPr lang="en-US" sz="1000" b="1" i="0" u="none" strike="noStrike">
                          <a:solidFill>
                            <a:srgbClr val="000000"/>
                          </a:solidFill>
                          <a:effectLst/>
                          <a:latin typeface="Calibri" panose="020F0502020204030204" pitchFamily="34" charset="0"/>
                        </a:rPr>
                        <a:t>Talent pools</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4040818297"/>
                  </a:ext>
                </a:extLst>
              </a:tr>
              <a:tr h="190500">
                <a:tc>
                  <a:txBody>
                    <a:bodyPr/>
                    <a:lstStyle/>
                    <a:p>
                      <a:pPr algn="l" fontAlgn="ctr"/>
                      <a:r>
                        <a:rPr lang="en-US" sz="1000" b="1" i="0" u="none" strike="noStrike">
                          <a:solidFill>
                            <a:srgbClr val="000000"/>
                          </a:solidFill>
                          <a:effectLst/>
                          <a:latin typeface="Calibri" panose="020F0502020204030204" pitchFamily="34" charset="0"/>
                        </a:rPr>
                        <a:t>Internally managed CW program</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9719523"/>
                  </a:ext>
                </a:extLst>
              </a:tr>
              <a:tr h="190500">
                <a:tc>
                  <a:txBody>
                    <a:bodyPr/>
                    <a:lstStyle/>
                    <a:p>
                      <a:pPr algn="l" fontAlgn="ctr"/>
                      <a:r>
                        <a:rPr lang="en-US" sz="1000" b="1" i="0" u="none" strike="noStrike">
                          <a:solidFill>
                            <a:srgbClr val="000000"/>
                          </a:solidFill>
                          <a:effectLst/>
                          <a:latin typeface="Calibri" panose="020F0502020204030204" pitchFamily="34" charset="0"/>
                        </a:rPr>
                        <a:t>Consolidation of staffing suppliers</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707216160"/>
                  </a:ext>
                </a:extLst>
              </a:tr>
              <a:tr h="190500">
                <a:tc>
                  <a:txBody>
                    <a:bodyPr/>
                    <a:lstStyle/>
                    <a:p>
                      <a:pPr algn="l" fontAlgn="ctr"/>
                      <a:r>
                        <a:rPr lang="en-US" sz="1000" b="1" i="0" u="none" strike="noStrike">
                          <a:solidFill>
                            <a:srgbClr val="000000"/>
                          </a:solidFill>
                          <a:effectLst/>
                          <a:latin typeface="Calibri" panose="020F0502020204030204" pitchFamily="34" charset="0"/>
                        </a:rPr>
                        <a:t>Global management of CW</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366275"/>
                  </a:ext>
                </a:extLst>
              </a:tr>
              <a:tr h="190500">
                <a:tc>
                  <a:txBody>
                    <a:bodyPr/>
                    <a:lstStyle/>
                    <a:p>
                      <a:pPr algn="l" fontAlgn="ctr"/>
                      <a:r>
                        <a:rPr lang="en-US" sz="1000" b="1" i="0" u="none" strike="noStrike">
                          <a:solidFill>
                            <a:srgbClr val="000000"/>
                          </a:solidFill>
                          <a:effectLst/>
                          <a:latin typeface="Calibri" panose="020F0502020204030204" pitchFamily="34" charset="0"/>
                        </a:rPr>
                        <a:t>CW as part of strategic planning</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3411817937"/>
                  </a:ext>
                </a:extLst>
              </a:tr>
              <a:tr h="190500">
                <a:tc>
                  <a:txBody>
                    <a:bodyPr/>
                    <a:lstStyle/>
                    <a:p>
                      <a:pPr algn="l" fontAlgn="ctr"/>
                      <a:r>
                        <a:rPr lang="en-US" sz="1000" b="1" i="0" u="none" strike="noStrike">
                          <a:solidFill>
                            <a:srgbClr val="000000"/>
                          </a:solidFill>
                          <a:effectLst/>
                          <a:highlight>
                            <a:srgbClr val="FFFF00"/>
                          </a:highlight>
                          <a:latin typeface="Calibri" panose="020F0502020204030204" pitchFamily="34" charset="0"/>
                        </a:rPr>
                        <a:t>Program to encourage candidate diversity</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highlight>
                            <a:srgbClr val="FFFF00"/>
                          </a:highligh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890427"/>
                  </a:ext>
                </a:extLst>
              </a:tr>
              <a:tr h="190500">
                <a:tc>
                  <a:txBody>
                    <a:bodyPr/>
                    <a:lstStyle/>
                    <a:p>
                      <a:pPr algn="l" fontAlgn="ctr"/>
                      <a:r>
                        <a:rPr lang="en-US" sz="1000" b="1" i="0" u="none" strike="noStrike">
                          <a:solidFill>
                            <a:srgbClr val="000000"/>
                          </a:solidFill>
                          <a:effectLst/>
                          <a:latin typeface="Calibri" panose="020F0502020204030204" pitchFamily="34" charset="0"/>
                        </a:rPr>
                        <a:t>Total talent acquisition</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1060508303"/>
                  </a:ext>
                </a:extLst>
              </a:tr>
              <a:tr h="190500">
                <a:tc>
                  <a:txBody>
                    <a:bodyPr/>
                    <a:lstStyle/>
                    <a:p>
                      <a:pPr algn="l" fontAlgn="ctr"/>
                      <a:r>
                        <a:rPr lang="en-US" sz="1000" b="1" i="0" u="none" strike="noStrike">
                          <a:solidFill>
                            <a:srgbClr val="000000"/>
                          </a:solidFill>
                          <a:effectLst/>
                          <a:latin typeface="Calibri" panose="020F0502020204030204" pitchFamily="34" charset="0"/>
                        </a:rPr>
                        <a:t>Employer branding</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000" b="0" i="0" u="none" strike="noStrike">
                          <a:solidFill>
                            <a:srgbClr val="000000"/>
                          </a:solidFill>
                          <a:effectLst/>
                          <a:latin typeface="Calibri" panose="020F050202020403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000" b="0" i="0" u="none" strike="noStrike">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0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00825785"/>
                  </a:ext>
                </a:extLst>
              </a:tr>
              <a:tr h="190500">
                <a:tc>
                  <a:txBody>
                    <a:bodyPr/>
                    <a:lstStyle/>
                    <a:p>
                      <a:pPr algn="l" fontAlgn="ctr"/>
                      <a:r>
                        <a:rPr lang="en-US" sz="1000" b="1" i="0" u="none" strike="noStrike">
                          <a:solidFill>
                            <a:srgbClr val="000000"/>
                          </a:solidFill>
                          <a:effectLst/>
                          <a:latin typeface="Calibri" panose="020F0502020204030204" pitchFamily="34" charset="0"/>
                        </a:rPr>
                        <a:t>Supplier tiering</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tc>
                  <a:txBody>
                    <a:bodyPr/>
                    <a:lstStyle/>
                    <a:p>
                      <a:pPr algn="ctr" fontAlgn="ctr"/>
                      <a:r>
                        <a:rPr lang="en-US" sz="10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8EC"/>
                    </a:solidFill>
                  </a:tcPr>
                </a:tc>
                <a:extLst>
                  <a:ext uri="{0D108BD9-81ED-4DB2-BD59-A6C34878D82A}">
                    <a16:rowId xmlns:a16="http://schemas.microsoft.com/office/drawing/2014/main" val="299407351"/>
                  </a:ext>
                </a:extLst>
              </a:tr>
              <a:tr h="190500">
                <a:tc>
                  <a:txBody>
                    <a:bodyPr/>
                    <a:lstStyle/>
                    <a:p>
                      <a:pPr algn="l" fontAlgn="ctr"/>
                      <a:r>
                        <a:rPr lang="en-US" sz="1000" b="1" i="0" u="none" strike="noStrike">
                          <a:solidFill>
                            <a:srgbClr val="000000"/>
                          </a:solidFill>
                          <a:effectLst/>
                          <a:latin typeface="Calibri" panose="020F0502020204030204" pitchFamily="34" charset="0"/>
                        </a:rPr>
                        <a:t>SOW included in CW program</a:t>
                      </a:r>
                    </a:p>
                  </a:txBody>
                  <a:tcPr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4368253"/>
                  </a:ext>
                </a:extLst>
              </a:tr>
            </a:tbl>
          </a:graphicData>
        </a:graphic>
      </p:graphicFrame>
      <p:sp>
        <p:nvSpPr>
          <p:cNvPr id="6" name="TextBox 5">
            <a:extLst>
              <a:ext uri="{FF2B5EF4-FFF2-40B4-BE49-F238E27FC236}">
                <a16:creationId xmlns:a16="http://schemas.microsoft.com/office/drawing/2014/main" id="{73838206-F808-8308-0A53-1E6CF2088EC4}"/>
              </a:ext>
            </a:extLst>
          </p:cNvPr>
          <p:cNvSpPr txBox="1"/>
          <p:nvPr/>
        </p:nvSpPr>
        <p:spPr>
          <a:xfrm>
            <a:off x="8152232" y="6138224"/>
            <a:ext cx="6222381" cy="461665"/>
          </a:xfrm>
          <a:prstGeom prst="rect">
            <a:avLst/>
          </a:prstGeom>
          <a:noFill/>
        </p:spPr>
        <p:txBody>
          <a:bodyPr wrap="square" rtlCol="0">
            <a:spAutoFit/>
          </a:bodyPr>
          <a:lstStyle/>
          <a:p>
            <a:r>
              <a:rPr lang="en-US" sz="1000" i="1">
                <a:latin typeface="Times New Roman" panose="02020603050405020304" pitchFamily="18" charset="0"/>
                <a:cs typeface="Times New Roman" panose="02020603050405020304" pitchFamily="18" charset="0"/>
              </a:rPr>
              <a:t>Source: </a:t>
            </a:r>
            <a:r>
              <a:rPr lang="en-US" sz="1000" i="1">
                <a:latin typeface="Times New Roman" panose="02020603050405020304" pitchFamily="18" charset="0"/>
                <a:cs typeface="Times New Roman" panose="02020603050405020304" pitchFamily="18" charset="0"/>
                <a:hlinkClick r:id="rId4"/>
              </a:rPr>
              <a:t>Workforce Solutions Buyer Survey 2023-Europe Results</a:t>
            </a:r>
            <a:endParaRPr lang="en-US" sz="1000" i="1">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126531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56FE-867E-9E45-4803-E8463BED5E48}"/>
              </a:ext>
            </a:extLst>
          </p:cNvPr>
          <p:cNvSpPr>
            <a:spLocks noGrp="1"/>
          </p:cNvSpPr>
          <p:nvPr>
            <p:ph type="title"/>
          </p:nvPr>
        </p:nvSpPr>
        <p:spPr>
          <a:xfrm>
            <a:off x="510772" y="390924"/>
            <a:ext cx="11006667" cy="492443"/>
          </a:xfrm>
        </p:spPr>
        <p:txBody>
          <a:bodyPr/>
          <a:lstStyle/>
          <a:p>
            <a:r>
              <a:rPr lang="en-US" sz="3200">
                <a:latin typeface="Calibri" panose="020F0502020204030204" pitchFamily="34" charset="0"/>
                <a:cs typeface="Calibri" panose="020F0502020204030204" pitchFamily="34" charset="0"/>
              </a:rPr>
              <a:t>DE&amp;I Data Collection</a:t>
            </a:r>
          </a:p>
        </p:txBody>
      </p:sp>
      <p:sp>
        <p:nvSpPr>
          <p:cNvPr id="6" name="TextBox 5">
            <a:extLst>
              <a:ext uri="{FF2B5EF4-FFF2-40B4-BE49-F238E27FC236}">
                <a16:creationId xmlns:a16="http://schemas.microsoft.com/office/drawing/2014/main" id="{BC9ADD90-16D0-7E83-B413-A2504E5C76E7}"/>
              </a:ext>
            </a:extLst>
          </p:cNvPr>
          <p:cNvSpPr txBox="1"/>
          <p:nvPr/>
        </p:nvSpPr>
        <p:spPr>
          <a:xfrm>
            <a:off x="510772" y="1014249"/>
            <a:ext cx="4418029" cy="4506012"/>
          </a:xfrm>
          <a:prstGeom prst="rect">
            <a:avLst/>
          </a:prstGeom>
          <a:noFill/>
        </p:spPr>
        <p:txBody>
          <a:bodyPr wrap="square" lIns="0" tIns="0" rIns="0" bIns="0" rtlCol="0">
            <a:noAutofit/>
          </a:bodyPr>
          <a:lstStyle/>
          <a:p>
            <a:pPr>
              <a:spcAft>
                <a:spcPts val="800"/>
              </a:spcAft>
              <a:buClr>
                <a:srgbClr val="EE2E24"/>
              </a:buClr>
              <a:buSzPct val="90000"/>
            </a:pPr>
            <a:r>
              <a:rPr lang="en-US" sz="2000">
                <a:latin typeface="Calibri" panose="020F0502020204030204" pitchFamily="34" charset="0"/>
                <a:ea typeface="Calibri" panose="020F0502020204030204" pitchFamily="34" charset="0"/>
                <a:cs typeface="Calibri" panose="020F0502020204030204" pitchFamily="34" charset="0"/>
              </a:rPr>
              <a:t>DE&amp;I leaders track diversity-specific measures including:</a:t>
            </a:r>
          </a:p>
          <a:p>
            <a:pPr marL="304792" indent="-304792">
              <a:spcAft>
                <a:spcPts val="800"/>
              </a:spcAft>
              <a:buClr>
                <a:srgbClr val="EE2E24"/>
              </a:buClr>
              <a:buSzPct val="90000"/>
              <a:buFont typeface="Wingdings" charset="2"/>
              <a:buChar char="§"/>
            </a:pPr>
            <a:r>
              <a:rPr lang="en-US" sz="2000">
                <a:latin typeface="Calibri" panose="020F0502020204030204" pitchFamily="34" charset="0"/>
                <a:ea typeface="Times New Roman" panose="02020603050405020304" pitchFamily="18" charset="0"/>
                <a:cs typeface="Calibri" panose="020F0502020204030204" pitchFamily="34" charset="0"/>
              </a:rPr>
              <a:t>Diverse candidates in the applicant pool</a:t>
            </a:r>
            <a:endParaRPr lang="en-US" sz="2000" i="1">
              <a:latin typeface="Calibri" panose="020F0502020204030204" pitchFamily="34" charset="0"/>
              <a:ea typeface="Times New Roman" panose="02020603050405020304" pitchFamily="18" charset="0"/>
              <a:cs typeface="Calibri" panose="020F0502020204030204" pitchFamily="34" charset="0"/>
            </a:endParaRPr>
          </a:p>
          <a:p>
            <a:pPr marL="304792" indent="-304792">
              <a:spcAft>
                <a:spcPts val="800"/>
              </a:spcAft>
              <a:buClr>
                <a:srgbClr val="EE2E24"/>
              </a:buClr>
              <a:buSzPct val="90000"/>
              <a:buFont typeface="Wingdings" charset="2"/>
              <a:buChar char="§"/>
            </a:pPr>
            <a:r>
              <a:rPr lang="en-US" sz="2000">
                <a:latin typeface="Calibri" panose="020F0502020204030204" pitchFamily="34" charset="0"/>
                <a:ea typeface="Times New Roman" panose="02020603050405020304" pitchFamily="18" charset="0"/>
                <a:cs typeface="Calibri" panose="020F0502020204030204" pitchFamily="34" charset="0"/>
              </a:rPr>
              <a:t>Attrition rates by demographic groups </a:t>
            </a:r>
            <a:endParaRPr lang="en-US" sz="2000" i="1">
              <a:latin typeface="Calibri" panose="020F0502020204030204" pitchFamily="34" charset="0"/>
              <a:ea typeface="Times New Roman" panose="02020603050405020304" pitchFamily="18" charset="0"/>
              <a:cs typeface="Calibri" panose="020F0502020204030204" pitchFamily="34" charset="0"/>
            </a:endParaRPr>
          </a:p>
          <a:p>
            <a:pPr marL="304792" indent="-304792">
              <a:spcAft>
                <a:spcPts val="800"/>
              </a:spcAft>
              <a:buClr>
                <a:srgbClr val="EE2E24"/>
              </a:buClr>
              <a:buSzPct val="90000"/>
              <a:buFont typeface="Wingdings" charset="2"/>
              <a:buChar char="§"/>
            </a:pPr>
            <a:r>
              <a:rPr lang="en-US" sz="2000">
                <a:latin typeface="Calibri" panose="020F0502020204030204" pitchFamily="34" charset="0"/>
                <a:ea typeface="Times New Roman" panose="02020603050405020304" pitchFamily="18" charset="0"/>
                <a:cs typeface="Calibri" panose="020F0502020204030204" pitchFamily="34" charset="0"/>
              </a:rPr>
              <a:t>Diverse candidate interviews</a:t>
            </a:r>
            <a:endParaRPr lang="en-US" sz="2000" i="1">
              <a:latin typeface="Calibri" panose="020F0502020204030204" pitchFamily="34" charset="0"/>
              <a:ea typeface="Times New Roman" panose="02020603050405020304" pitchFamily="18" charset="0"/>
              <a:cs typeface="Calibri" panose="020F0502020204030204" pitchFamily="34" charset="0"/>
            </a:endParaRPr>
          </a:p>
          <a:p>
            <a:pPr marL="304792" indent="-304792">
              <a:spcAft>
                <a:spcPts val="800"/>
              </a:spcAft>
              <a:buClr>
                <a:srgbClr val="EE2E24"/>
              </a:buClr>
              <a:buSzPct val="90000"/>
              <a:buFont typeface="Wingdings" charset="2"/>
              <a:buChar char="§"/>
            </a:pPr>
            <a:r>
              <a:rPr lang="en-US" sz="2000">
                <a:latin typeface="Calibri" panose="020F0502020204030204" pitchFamily="34" charset="0"/>
                <a:cs typeface="Calibri" panose="020F0502020204030204" pitchFamily="34" charset="0"/>
              </a:rPr>
              <a:t>Conversion Rates</a:t>
            </a:r>
          </a:p>
          <a:p>
            <a:pPr marL="304792" indent="-304792">
              <a:spcAft>
                <a:spcPts val="800"/>
              </a:spcAft>
              <a:buClr>
                <a:srgbClr val="EE2E24"/>
              </a:buClr>
              <a:buSzPct val="90000"/>
              <a:buFont typeface="Wingdings" charset="2"/>
              <a:buChar char="§"/>
            </a:pPr>
            <a:r>
              <a:rPr lang="en-US" sz="2000">
                <a:latin typeface="Calibri" panose="020F0502020204030204" pitchFamily="34" charset="0"/>
                <a:cs typeface="Calibri" panose="020F0502020204030204" pitchFamily="34" charset="0"/>
              </a:rPr>
              <a:t>Diverse Hires</a:t>
            </a:r>
          </a:p>
          <a:p>
            <a:pPr marL="304792" indent="-304792">
              <a:spcAft>
                <a:spcPts val="800"/>
              </a:spcAft>
              <a:buClr>
                <a:srgbClr val="EE2E24"/>
              </a:buClr>
              <a:buSzPct val="90000"/>
              <a:buFont typeface="Wingdings" charset="2"/>
              <a:buChar char="§"/>
            </a:pPr>
            <a:r>
              <a:rPr lang="en-US" sz="2000">
                <a:latin typeface="Calibri" panose="020F0502020204030204" pitchFamily="34" charset="0"/>
                <a:cs typeface="Calibri" panose="020F0502020204030204" pitchFamily="34" charset="0"/>
              </a:rPr>
              <a:t>Pay Rates</a:t>
            </a:r>
          </a:p>
          <a:p>
            <a:pPr marL="304792" indent="-304792">
              <a:spcAft>
                <a:spcPts val="800"/>
              </a:spcAft>
              <a:buClr>
                <a:srgbClr val="EE2E24"/>
              </a:buClr>
              <a:buSzPct val="90000"/>
              <a:buFont typeface="Wingdings" charset="2"/>
              <a:buChar char="§"/>
            </a:pPr>
            <a:r>
              <a:rPr lang="en-US" sz="2000">
                <a:latin typeface="Calibri" panose="020F0502020204030204" pitchFamily="34" charset="0"/>
                <a:cs typeface="Calibri" panose="020F0502020204030204" pitchFamily="34" charset="0"/>
              </a:rPr>
              <a:t>Redeployment Rates</a:t>
            </a:r>
          </a:p>
          <a:p>
            <a:pPr marL="304792" indent="-304792">
              <a:spcAft>
                <a:spcPts val="800"/>
              </a:spcAft>
              <a:buClr>
                <a:srgbClr val="EE2E24"/>
              </a:buClr>
              <a:buSzPct val="90000"/>
              <a:buFont typeface="Wingdings" charset="2"/>
              <a:buChar char="§"/>
            </a:pPr>
            <a:r>
              <a:rPr lang="en-US" sz="2000">
                <a:latin typeface="Calibri" panose="020F0502020204030204" pitchFamily="34" charset="0"/>
                <a:ea typeface="Times New Roman" panose="02020603050405020304" pitchFamily="18" charset="0"/>
                <a:cs typeface="Calibri" panose="020F0502020204030204" pitchFamily="34" charset="0"/>
              </a:rPr>
              <a:t>Supplier strategy to capture candidate diversity profile</a:t>
            </a:r>
            <a:endParaRPr lang="en-US" sz="2000" i="1">
              <a:latin typeface="Calibri" panose="020F0502020204030204" pitchFamily="34" charset="0"/>
              <a:ea typeface="Times New Roman" panose="02020603050405020304" pitchFamily="18" charset="0"/>
              <a:cs typeface="Calibri" panose="020F0502020204030204" pitchFamily="34" charset="0"/>
            </a:endParaRPr>
          </a:p>
          <a:p>
            <a:pPr marL="304792" indent="-304792">
              <a:spcAft>
                <a:spcPts val="800"/>
              </a:spcAft>
              <a:buClr>
                <a:srgbClr val="EE2E24"/>
              </a:buClr>
              <a:buSzPct val="90000"/>
              <a:buFont typeface="Wingdings" charset="2"/>
              <a:buChar char="§"/>
            </a:pPr>
            <a:r>
              <a:rPr lang="en-US" sz="2000">
                <a:latin typeface="Calibri" panose="020F0502020204030204" pitchFamily="34" charset="0"/>
                <a:ea typeface="Times New Roman" panose="02020603050405020304" pitchFamily="18" charset="0"/>
                <a:cs typeface="Calibri" panose="020F0502020204030204" pitchFamily="34" charset="0"/>
              </a:rPr>
              <a:t>Supplier outreach to diverse talent sources</a:t>
            </a:r>
            <a:endParaRPr lang="en-US" sz="2000" i="1">
              <a:latin typeface="Calibri" panose="020F0502020204030204" pitchFamily="34" charset="0"/>
              <a:ea typeface="Times New Roman" panose="02020603050405020304" pitchFamily="18" charset="0"/>
              <a:cs typeface="Calibri" panose="020F0502020204030204" pitchFamily="34" charset="0"/>
            </a:endParaRPr>
          </a:p>
          <a:p>
            <a:pPr algn="r">
              <a:spcAft>
                <a:spcPts val="800"/>
              </a:spcAft>
              <a:tabLst>
                <a:tab pos="548626" algn="l"/>
                <a:tab pos="792460" algn="l"/>
                <a:tab pos="1036294" algn="l"/>
              </a:tabLst>
            </a:pPr>
            <a:endParaRPr lang="en-US" sz="1600">
              <a:latin typeface="Calibri" panose="020F0502020204030204" pitchFamily="34" charset="0"/>
              <a:cs typeface="Calibri" panose="020F0502020204030204" pitchFamily="34" charset="0"/>
            </a:endParaRPr>
          </a:p>
          <a:p>
            <a:pPr>
              <a:lnSpc>
                <a:spcPts val="3733"/>
              </a:lnSpc>
              <a:spcAft>
                <a:spcPts val="800"/>
              </a:spcAft>
              <a:buClr>
                <a:srgbClr val="EE2E24"/>
              </a:buClr>
              <a:buSzPct val="90000"/>
            </a:pPr>
            <a:endParaRPr lang="en-US" sz="1600" err="1">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B9BBAFC-E876-6B81-DF4F-932924B4BA5B}"/>
              </a:ext>
            </a:extLst>
          </p:cNvPr>
          <p:cNvSpPr txBox="1"/>
          <p:nvPr/>
        </p:nvSpPr>
        <p:spPr>
          <a:xfrm>
            <a:off x="10815687" y="2941163"/>
            <a:ext cx="1219200" cy="1219200"/>
          </a:xfrm>
          <a:prstGeom prst="rect">
            <a:avLst/>
          </a:prstGeom>
          <a:noFill/>
        </p:spPr>
        <p:txBody>
          <a:bodyPr wrap="none" lIns="0" tIns="0" rIns="0" bIns="0" rtlCol="0">
            <a:noAutofit/>
          </a:bodyPr>
          <a:lstStyle/>
          <a:p>
            <a:pPr marL="304792" indent="-304792">
              <a:lnSpc>
                <a:spcPts val="3733"/>
              </a:lnSpc>
              <a:spcAft>
                <a:spcPts val="800"/>
              </a:spcAft>
              <a:buClr>
                <a:srgbClr val="EE2E24"/>
              </a:buClr>
              <a:buSzPct val="90000"/>
              <a:buFont typeface="Wingdings" charset="2"/>
              <a:buChar char="§"/>
            </a:pPr>
            <a:endParaRPr lang="en-US" sz="3200" err="1"/>
          </a:p>
        </p:txBody>
      </p:sp>
      <p:pic>
        <p:nvPicPr>
          <p:cNvPr id="10" name="Picture 9" descr="A picture containing wooden block, indoor, wooden, number&#10;&#10;Description automatically generated">
            <a:extLst>
              <a:ext uri="{FF2B5EF4-FFF2-40B4-BE49-F238E27FC236}">
                <a16:creationId xmlns:a16="http://schemas.microsoft.com/office/drawing/2014/main" id="{46C57640-4134-7A52-082C-5DEA4B3C0F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79488" y="1050718"/>
            <a:ext cx="3567423" cy="2378282"/>
          </a:xfrm>
          <a:prstGeom prst="rect">
            <a:avLst/>
          </a:prstGeom>
        </p:spPr>
      </p:pic>
      <p:pic>
        <p:nvPicPr>
          <p:cNvPr id="14" name="Picture 13" descr="A picture containing wooden block, wooden, indoor&#10;&#10;Description automatically generated">
            <a:extLst>
              <a:ext uri="{FF2B5EF4-FFF2-40B4-BE49-F238E27FC236}">
                <a16:creationId xmlns:a16="http://schemas.microsoft.com/office/drawing/2014/main" id="{E1E385EC-F8A1-B3D9-58BD-527B3D165C2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41133" y="3763701"/>
            <a:ext cx="3620431" cy="2378282"/>
          </a:xfrm>
          <a:prstGeom prst="rect">
            <a:avLst/>
          </a:prstGeom>
        </p:spPr>
      </p:pic>
      <p:sp>
        <p:nvSpPr>
          <p:cNvPr id="15" name="TextBox 14">
            <a:extLst>
              <a:ext uri="{FF2B5EF4-FFF2-40B4-BE49-F238E27FC236}">
                <a16:creationId xmlns:a16="http://schemas.microsoft.com/office/drawing/2014/main" id="{EF7F10A2-C4CA-D8E8-C3C8-D9F2D7A73EEA}"/>
              </a:ext>
            </a:extLst>
          </p:cNvPr>
          <p:cNvSpPr txBox="1"/>
          <p:nvPr/>
        </p:nvSpPr>
        <p:spPr>
          <a:xfrm>
            <a:off x="7263200" y="6999876"/>
            <a:ext cx="3976299" cy="230832"/>
          </a:xfrm>
          <a:prstGeom prst="rect">
            <a:avLst/>
          </a:prstGeom>
          <a:noFill/>
        </p:spPr>
        <p:txBody>
          <a:bodyPr wrap="square" rtlCol="0">
            <a:spAutoFit/>
          </a:bodyPr>
          <a:lstStyle/>
          <a:p>
            <a:r>
              <a:rPr lang="en-US" sz="900">
                <a:hlinkClick r:id="rId6" tooltip="https://www.thebluediamondgallery.com/wooden-tile/d/data.html"/>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4240077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5CF3A8-A349-4F6F-A4D2-C8FAC0A6216E}"/>
              </a:ext>
            </a:extLst>
          </p:cNvPr>
          <p:cNvSpPr txBox="1"/>
          <p:nvPr/>
        </p:nvSpPr>
        <p:spPr>
          <a:xfrm>
            <a:off x="342430" y="512130"/>
            <a:ext cx="3423556" cy="776449"/>
          </a:xfrm>
          <a:prstGeom prst="rect">
            <a:avLst/>
          </a:prstGeom>
          <a:noFill/>
        </p:spPr>
        <p:txBody>
          <a:bodyPr wrap="none" lIns="0" tIns="0" rIns="0" bIns="0" rtlCol="0" anchor="t">
            <a:noAutofit/>
          </a:bodyPr>
          <a:lstStyle/>
          <a:p>
            <a:pPr defTabSz="609585">
              <a:lnSpc>
                <a:spcPts val="3733"/>
              </a:lnSpc>
              <a:spcAft>
                <a:spcPts val="800"/>
              </a:spcAft>
              <a:buClr>
                <a:srgbClr val="EE2E24"/>
              </a:buClr>
              <a:buSzPct val="90000"/>
            </a:pPr>
            <a:r>
              <a:rPr lang="en-GB" sz="3200" b="1" kern="1200">
                <a:latin typeface="Calibri" panose="020F0502020204030204"/>
                <a:ea typeface="+mn-ea"/>
                <a:cs typeface="Calibri"/>
              </a:rPr>
              <a:t>MSP Provider Capability </a:t>
            </a:r>
            <a:endParaRPr lang="en-GB" sz="3200" b="1" kern="1200">
              <a:latin typeface="Calibri" panose="020F0502020204030204"/>
              <a:ea typeface="+mn-ea"/>
              <a:cs typeface="+mn-cs"/>
            </a:endParaRPr>
          </a:p>
        </p:txBody>
      </p:sp>
      <p:sp>
        <p:nvSpPr>
          <p:cNvPr id="2" name="TextBox 1">
            <a:extLst>
              <a:ext uri="{FF2B5EF4-FFF2-40B4-BE49-F238E27FC236}">
                <a16:creationId xmlns:a16="http://schemas.microsoft.com/office/drawing/2014/main" id="{D3D62DAB-8374-AFCB-B93B-CDA1C01D9D43}"/>
              </a:ext>
            </a:extLst>
          </p:cNvPr>
          <p:cNvSpPr txBox="1"/>
          <p:nvPr/>
        </p:nvSpPr>
        <p:spPr>
          <a:xfrm>
            <a:off x="9298240" y="5898239"/>
            <a:ext cx="4851661" cy="447773"/>
          </a:xfrm>
          <a:prstGeom prst="rect">
            <a:avLst/>
          </a:prstGeom>
          <a:noFill/>
        </p:spPr>
        <p:txBody>
          <a:bodyPr wrap="square" lIns="0" tIns="0" rIns="0" bIns="0" rtlCol="0">
            <a:noAutofit/>
          </a:bodyPr>
          <a:lstStyle/>
          <a:p>
            <a:pPr defTabSz="609585">
              <a:lnSpc>
                <a:spcPts val="3733"/>
              </a:lnSpc>
              <a:spcAft>
                <a:spcPts val="800"/>
              </a:spcAft>
              <a:buClr>
                <a:srgbClr val="EE2E24"/>
              </a:buClr>
              <a:buSzPct val="90000"/>
            </a:pPr>
            <a:r>
              <a:rPr lang="en-US" sz="1000" i="1" kern="1200">
                <a:latin typeface="Times New Roman" panose="02020603050405020304" pitchFamily="18" charset="0"/>
                <a:ea typeface="MS Mincho" panose="02020609040205080304" pitchFamily="49" charset="-128"/>
                <a:cs typeface="Times New Roman" panose="02020603050405020304" pitchFamily="18" charset="0"/>
              </a:rPr>
              <a:t>Source: </a:t>
            </a:r>
            <a:r>
              <a:rPr lang="en-US" sz="1000" i="1" kern="1200">
                <a:solidFill>
                  <a:srgbClr val="0057B7"/>
                </a:solidFill>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MSP Global Landscape Report 2022</a:t>
            </a:r>
            <a:endParaRPr lang="en-US" sz="1000" i="1" kern="1200">
              <a:latin typeface="Times New Roman" panose="02020603050405020304" pitchFamily="18" charset="0"/>
              <a:ea typeface="+mn-ea"/>
              <a:cs typeface="Times New Roman" panose="02020603050405020304" pitchFamily="18" charset="0"/>
            </a:endParaRPr>
          </a:p>
          <a:p>
            <a:pPr defTabSz="609585">
              <a:lnSpc>
                <a:spcPts val="3733"/>
              </a:lnSpc>
              <a:spcAft>
                <a:spcPts val="800"/>
              </a:spcAft>
              <a:buClr>
                <a:srgbClr val="EE2E24"/>
              </a:buClr>
              <a:buSzPct val="90000"/>
            </a:pPr>
            <a:endParaRPr lang="en-US" sz="1000" kern="1200">
              <a:latin typeface="Times New Roman" panose="02020603050405020304" pitchFamily="18" charset="0"/>
              <a:ea typeface="+mn-ea"/>
              <a:cs typeface="Times New Roman" panose="02020603050405020304" pitchFamily="18" charset="0"/>
            </a:endParaRPr>
          </a:p>
        </p:txBody>
      </p:sp>
      <p:graphicFrame>
        <p:nvGraphicFramePr>
          <p:cNvPr id="7" name="Table 6">
            <a:extLst>
              <a:ext uri="{FF2B5EF4-FFF2-40B4-BE49-F238E27FC236}">
                <a16:creationId xmlns:a16="http://schemas.microsoft.com/office/drawing/2014/main" id="{FA5C83AF-2A37-B9F5-EFF0-49E7774E3A0C}"/>
              </a:ext>
            </a:extLst>
          </p:cNvPr>
          <p:cNvGraphicFramePr>
            <a:graphicFrameLocks noGrp="1"/>
          </p:cNvGraphicFramePr>
          <p:nvPr>
            <p:extLst>
              <p:ext uri="{D42A27DB-BD31-4B8C-83A1-F6EECF244321}">
                <p14:modId xmlns:p14="http://schemas.microsoft.com/office/powerpoint/2010/main" val="3492141879"/>
              </p:ext>
            </p:extLst>
          </p:nvPr>
        </p:nvGraphicFramePr>
        <p:xfrm>
          <a:off x="599091" y="1759672"/>
          <a:ext cx="10971552" cy="3982801"/>
        </p:xfrm>
        <a:graphic>
          <a:graphicData uri="http://schemas.openxmlformats.org/drawingml/2006/table">
            <a:tbl>
              <a:tblPr firstRow="1" bandRow="1"/>
              <a:tblGrid>
                <a:gridCol w="7577648">
                  <a:extLst>
                    <a:ext uri="{9D8B030D-6E8A-4147-A177-3AD203B41FA5}">
                      <a16:colId xmlns:a16="http://schemas.microsoft.com/office/drawing/2014/main" val="4128816618"/>
                    </a:ext>
                  </a:extLst>
                </a:gridCol>
                <a:gridCol w="1803159">
                  <a:extLst>
                    <a:ext uri="{9D8B030D-6E8A-4147-A177-3AD203B41FA5}">
                      <a16:colId xmlns:a16="http://schemas.microsoft.com/office/drawing/2014/main" val="941564953"/>
                    </a:ext>
                  </a:extLst>
                </a:gridCol>
                <a:gridCol w="1590745">
                  <a:extLst>
                    <a:ext uri="{9D8B030D-6E8A-4147-A177-3AD203B41FA5}">
                      <a16:colId xmlns:a16="http://schemas.microsoft.com/office/drawing/2014/main" val="2275425976"/>
                    </a:ext>
                  </a:extLst>
                </a:gridCol>
              </a:tblGrid>
              <a:tr h="1422400">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pPr algn="l"/>
                      <a:r>
                        <a:rPr lang="en-GB" sz="2100">
                          <a:solidFill>
                            <a:schemeClr val="bg1"/>
                          </a:solidFill>
                        </a:rPr>
                        <a:t>Service </a:t>
                      </a:r>
                    </a:p>
                  </a:txBody>
                  <a:tcPr marL="121920" marR="121920" marT="60960" marB="6096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pPr algn="ctr"/>
                      <a:r>
                        <a:rPr lang="en-GB" sz="2100">
                          <a:solidFill>
                            <a:schemeClr val="bg1"/>
                          </a:solidFill>
                        </a:rPr>
                        <a:t>% of providers offering service </a:t>
                      </a:r>
                    </a:p>
                  </a:txBody>
                  <a:tcPr marL="121920" marR="121920" marT="60960" marB="6096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dk1"/>
                          </a:solidFill>
                          <a:latin typeface="Calibri" panose="020F0502020204030204"/>
                          <a:sym typeface="Arial"/>
                        </a:defRPr>
                      </a:lvl9pPr>
                    </a:lstStyle>
                    <a:p>
                      <a:pPr algn="ctr"/>
                      <a:r>
                        <a:rPr lang="en-GB" sz="2100">
                          <a:solidFill>
                            <a:schemeClr val="bg1"/>
                          </a:solidFill>
                        </a:rPr>
                        <a:t>% describing service as mature</a:t>
                      </a:r>
                    </a:p>
                  </a:txBody>
                  <a:tcPr marL="121920" marR="121920" marT="60960" marB="6096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extLst>
                  <a:ext uri="{0D108BD9-81ED-4DB2-BD59-A6C34878D82A}">
                    <a16:rowId xmlns:a16="http://schemas.microsoft.com/office/drawing/2014/main" val="231965411"/>
                  </a:ext>
                </a:extLst>
              </a:tr>
              <a:tr h="43545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rtl="0" fontAlgn="ctr"/>
                      <a:r>
                        <a:rPr lang="en-GB" sz="2100" b="0" i="0" u="none" strike="noStrike">
                          <a:solidFill>
                            <a:schemeClr val="bg1"/>
                          </a:solidFill>
                          <a:effectLst/>
                          <a:latin typeface="Calibri" panose="020F0502020204030204" pitchFamily="34" charset="0"/>
                        </a:rPr>
                        <a:t> Monitoring of diversity and inclusion within contingent workforce</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1" i="0" u="none" strike="noStrike">
                          <a:solidFill>
                            <a:srgbClr val="FF0000"/>
                          </a:solidFill>
                          <a:effectLst/>
                          <a:latin typeface="Calibri" panose="020F0502020204030204" pitchFamily="34" charset="0"/>
                        </a:rPr>
                        <a:t>94%</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1" i="0" u="none" strike="noStrike">
                          <a:solidFill>
                            <a:srgbClr val="FF0000"/>
                          </a:solidFill>
                          <a:effectLst/>
                          <a:latin typeface="Calibri" panose="020F0502020204030204" pitchFamily="34" charset="0"/>
                        </a:rPr>
                        <a:t>50%</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3094754009"/>
                  </a:ext>
                </a:extLst>
              </a:tr>
              <a:tr h="42979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rtl="0" fontAlgn="ctr"/>
                      <a:r>
                        <a:rPr lang="en-GB" sz="2100" b="0" i="0" u="none" strike="noStrike">
                          <a:solidFill>
                            <a:schemeClr val="bg1"/>
                          </a:solidFill>
                          <a:effectLst/>
                          <a:latin typeface="Calibri" panose="020F0502020204030204" pitchFamily="34" charset="0"/>
                        </a:rPr>
                        <a:t> Support client demand forecasting</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91%</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58%</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47319867"/>
                  </a:ext>
                </a:extLst>
              </a:tr>
              <a:tr h="42979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rtl="0" fontAlgn="ctr"/>
                      <a:r>
                        <a:rPr lang="en-GB" sz="2100" b="0" i="0" u="none" strike="noStrike">
                          <a:solidFill>
                            <a:schemeClr val="bg1"/>
                          </a:solidFill>
                          <a:effectLst/>
                          <a:latin typeface="Calibri" panose="020F0502020204030204" pitchFamily="34" charset="0"/>
                        </a:rPr>
                        <a:t> Provision of regional / global workforce trend data</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88%</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70%</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181866226"/>
                  </a:ext>
                </a:extLst>
              </a:tr>
              <a:tr h="42979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rtl="0" fontAlgn="ctr"/>
                      <a:r>
                        <a:rPr lang="en-GB" sz="2100" b="0" i="0" u="none" strike="noStrike">
                          <a:solidFill>
                            <a:schemeClr val="bg1"/>
                          </a:solidFill>
                          <a:effectLst/>
                          <a:latin typeface="Calibri" panose="020F0502020204030204" pitchFamily="34" charset="0"/>
                        </a:rPr>
                        <a:t> Program to increase diversity of contingent workforce</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1" i="0" u="none" strike="noStrike">
                          <a:solidFill>
                            <a:srgbClr val="FF0000"/>
                          </a:solidFill>
                          <a:effectLst/>
                          <a:latin typeface="Calibri" panose="020F0502020204030204" pitchFamily="34" charset="0"/>
                        </a:rPr>
                        <a:t>86%</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1" i="0" u="none" strike="noStrike">
                          <a:solidFill>
                            <a:srgbClr val="FF0000"/>
                          </a:solidFill>
                          <a:effectLst/>
                          <a:latin typeface="Calibri" panose="020F0502020204030204" pitchFamily="34" charset="0"/>
                        </a:rPr>
                        <a:t>50%</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608445340"/>
                  </a:ext>
                </a:extLst>
              </a:tr>
              <a:tr h="42979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rtl="0" fontAlgn="ctr"/>
                      <a:r>
                        <a:rPr lang="en-GB" sz="2100" b="0" i="0" u="none" strike="noStrike">
                          <a:solidFill>
                            <a:schemeClr val="bg1"/>
                          </a:solidFill>
                          <a:effectLst/>
                          <a:latin typeface="Calibri" panose="020F0502020204030204" pitchFamily="34" charset="0"/>
                        </a:rPr>
                        <a:t> Pre-requisition decision tool to determine optimum worker type</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81%</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38%</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526303722"/>
                  </a:ext>
                </a:extLst>
              </a:tr>
              <a:tr h="40576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rtl="0" fontAlgn="ctr"/>
                      <a:r>
                        <a:rPr lang="en-GB" sz="2100" b="0" i="0" u="none" strike="noStrike">
                          <a:solidFill>
                            <a:schemeClr val="bg1"/>
                          </a:solidFill>
                          <a:effectLst/>
                          <a:latin typeface="Calibri" panose="020F0502020204030204" pitchFamily="34" charset="0"/>
                        </a:rPr>
                        <a:t> Technology to identify best location of hire / worker </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45556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78%</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rtl="0" fontAlgn="ctr"/>
                      <a:r>
                        <a:rPr lang="en-GB" sz="2100" b="0" i="0" u="none" strike="noStrike">
                          <a:solidFill>
                            <a:srgbClr val="000000"/>
                          </a:solidFill>
                          <a:effectLst/>
                          <a:latin typeface="Calibri" panose="020F0502020204030204" pitchFamily="34" charset="0"/>
                        </a:rPr>
                        <a:t>67%</a:t>
                      </a:r>
                    </a:p>
                  </a:txBody>
                  <a:tcPr marL="0" marR="0" marT="0" marB="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4480688"/>
                  </a:ext>
                </a:extLst>
              </a:tr>
            </a:tbl>
          </a:graphicData>
        </a:graphic>
      </p:graphicFrame>
    </p:spTree>
    <p:extLst>
      <p:ext uri="{BB962C8B-B14F-4D97-AF65-F5344CB8AC3E}">
        <p14:creationId xmlns:p14="http://schemas.microsoft.com/office/powerpoint/2010/main" val="272474483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deo Communications Best Practice Guide">
            <a:extLst>
              <a:ext uri="{FF2B5EF4-FFF2-40B4-BE49-F238E27FC236}">
                <a16:creationId xmlns:a16="http://schemas.microsoft.com/office/drawing/2014/main" id="{5E178C8E-12BD-0E8B-1517-4A7E8E627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639" y="3863825"/>
            <a:ext cx="3479346" cy="2551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AA8277-DF94-0CB8-908F-CE3BA62A8A0E}"/>
              </a:ext>
            </a:extLst>
          </p:cNvPr>
          <p:cNvSpPr>
            <a:spLocks noGrp="1"/>
          </p:cNvSpPr>
          <p:nvPr>
            <p:ph type="title"/>
          </p:nvPr>
        </p:nvSpPr>
        <p:spPr>
          <a:xfrm>
            <a:off x="0" y="443127"/>
            <a:ext cx="7822194" cy="516048"/>
          </a:xfrm>
        </p:spPr>
        <p:txBody>
          <a:bodyPr/>
          <a:lstStyle/>
          <a:p>
            <a:r>
              <a:rPr lang="en-US" sz="3200">
                <a:latin typeface="Calibri" panose="020F0502020204030204" pitchFamily="34" charset="0"/>
                <a:cs typeface="Calibri" panose="020F0502020204030204" pitchFamily="34" charset="0"/>
              </a:rPr>
              <a:t>MSP Partner Practices for DE&amp;I Data</a:t>
            </a:r>
          </a:p>
        </p:txBody>
      </p:sp>
      <p:sp>
        <p:nvSpPr>
          <p:cNvPr id="3" name="Content Placeholder 2">
            <a:extLst>
              <a:ext uri="{FF2B5EF4-FFF2-40B4-BE49-F238E27FC236}">
                <a16:creationId xmlns:a16="http://schemas.microsoft.com/office/drawing/2014/main" id="{5BA60C58-0D13-F93F-695C-C1E343F93FA8}"/>
              </a:ext>
            </a:extLst>
          </p:cNvPr>
          <p:cNvSpPr>
            <a:spLocks noGrp="1"/>
          </p:cNvSpPr>
          <p:nvPr>
            <p:ph type="body" idx="1"/>
          </p:nvPr>
        </p:nvSpPr>
        <p:spPr>
          <a:xfrm>
            <a:off x="896293" y="1557195"/>
            <a:ext cx="11036174" cy="4331351"/>
          </a:xfrm>
        </p:spPr>
        <p:txBody>
          <a:bodyPr/>
          <a:lstStyle/>
          <a:p>
            <a:pPr marL="342900"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Attracting and retaining diverse talent to build a culture of inclusion</a:t>
            </a:r>
          </a:p>
          <a:p>
            <a:pPr marL="342900"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Determining the effectiveness of micro diversity within an organization</a:t>
            </a:r>
          </a:p>
          <a:p>
            <a:pPr marL="342900"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Acquiring a thorough understanding of your entire workforce and making use of underutilized talent</a:t>
            </a:r>
          </a:p>
          <a:p>
            <a:pPr marL="342900"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Recognizing actual problems to let your contingent workforce feel more human</a:t>
            </a:r>
          </a:p>
          <a:p>
            <a:pPr marL="342900"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Supporting broader DE&amp;I goals and unlocking incremental ROI</a:t>
            </a:r>
          </a:p>
          <a:p>
            <a:pPr marL="342900"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Adoption of Artificial Intelligence (AI), Machine Learning (ML), and Robotic </a:t>
            </a:r>
            <a:r>
              <a:rPr lang="en-US" sz="2000" dirty="0">
                <a:solidFill>
                  <a:srgbClr val="000000"/>
                </a:solidFill>
                <a:latin typeface="Calibri" panose="020F0502020204030204" pitchFamily="34" charset="0"/>
                <a:ea typeface="MS Mincho" panose="02020609040205080304" pitchFamily="49" charset="-128"/>
                <a:cs typeface="Arial" panose="020B0604020202020204" pitchFamily="34" charset="0"/>
              </a:rPr>
              <a:t>Process Automation (RPA)</a:t>
            </a:r>
          </a:p>
          <a:p>
            <a:pPr marL="342900" marR="85511"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Partnerships with industry experts</a:t>
            </a:r>
          </a:p>
          <a:p>
            <a:pPr marL="342900" marR="85511"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Benchmarking diversity stats</a:t>
            </a:r>
          </a:p>
          <a:p>
            <a:pPr marL="342900" marR="85511"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Supplier diversity programs</a:t>
            </a:r>
          </a:p>
          <a:p>
            <a:pPr marL="342900" marR="85511" indent="-342900" defTabSz="609585">
              <a:spcBef>
                <a:spcPts val="0"/>
              </a:spcBef>
              <a:spcAft>
                <a:spcPts val="800"/>
              </a:spcAft>
              <a:buClr>
                <a:srgbClr val="FF0000"/>
              </a:buClr>
              <a:buFont typeface="Wingdings" panose="05000000000000000000" pitchFamily="2" charset="2"/>
              <a:buChar char="§"/>
              <a:defRPr/>
            </a:pPr>
            <a:r>
              <a:rPr lang="en-US" sz="2000" dirty="0">
                <a:latin typeface="Calibri" panose="020F0502020204030204" pitchFamily="34" charset="0"/>
                <a:cs typeface="Calibri" panose="020F0502020204030204" pitchFamily="34" charset="0"/>
              </a:rPr>
              <a:t>Supplier diversity reporting</a:t>
            </a:r>
          </a:p>
          <a:p>
            <a:pPr marL="457189" marR="85511" indent="-457189">
              <a:spcBef>
                <a:spcPts val="0"/>
              </a:spcBef>
              <a:spcAft>
                <a:spcPts val="800"/>
              </a:spcAft>
              <a:buFont typeface="Symbol" panose="05050102010706020507" pitchFamily="18" charset="2"/>
              <a:buChar char=""/>
            </a:pPr>
            <a:endParaRPr lang="en-US" sz="1867" dirty="0">
              <a:latin typeface="Calibri" panose="020F0502020204030204" pitchFamily="34" charset="0"/>
              <a:ea typeface="MS Mincho" panose="02020609040205080304" pitchFamily="49" charset="-128"/>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5C54FF34-BAE7-8692-5D42-55B84D9F1ADD}"/>
              </a:ext>
            </a:extLst>
          </p:cNvPr>
          <p:cNvSpPr txBox="1"/>
          <p:nvPr/>
        </p:nvSpPr>
        <p:spPr>
          <a:xfrm>
            <a:off x="9468985" y="5888547"/>
            <a:ext cx="3864989" cy="194821"/>
          </a:xfrm>
          <a:prstGeom prst="rect">
            <a:avLst/>
          </a:prstGeom>
          <a:noFill/>
        </p:spPr>
        <p:txBody>
          <a:bodyPr wrap="square" lIns="0" tIns="0" rIns="0" bIns="0" rtlCol="0">
            <a:noAutofit/>
          </a:bodyPr>
          <a:lstStyle/>
          <a:p>
            <a:pPr>
              <a:lnSpc>
                <a:spcPts val="3733"/>
              </a:lnSpc>
              <a:spcAft>
                <a:spcPts val="800"/>
              </a:spcAft>
              <a:buClr>
                <a:srgbClr val="EE2E24"/>
              </a:buClr>
              <a:buSzPct val="90000"/>
            </a:pPr>
            <a:r>
              <a:rPr lang="en-US" sz="1000" i="1">
                <a:latin typeface="Times New Roman" panose="02020603050405020304" pitchFamily="18" charset="0"/>
                <a:cs typeface="Times New Roman" panose="02020603050405020304" pitchFamily="18" charset="0"/>
              </a:rPr>
              <a:t>Source: </a:t>
            </a:r>
            <a:r>
              <a:rPr lang="en-US" sz="1000" i="1">
                <a:latin typeface="Times New Roman" panose="02020603050405020304" pitchFamily="18" charset="0"/>
                <a:cs typeface="Times New Roman" panose="02020603050405020304" pitchFamily="18" charset="0"/>
                <a:hlinkClick r:id="rId4"/>
              </a:rPr>
              <a:t>Best Practices in Contingent DEI</a:t>
            </a:r>
            <a:endParaRPr lang="en-US" sz="1000" i="1">
              <a:latin typeface="Times New Roman" panose="02020603050405020304" pitchFamily="18" charset="0"/>
              <a:cs typeface="Times New Roman" panose="02020603050405020304" pitchFamily="18" charset="0"/>
            </a:endParaRPr>
          </a:p>
          <a:p>
            <a:pPr marL="304792" indent="-304792">
              <a:lnSpc>
                <a:spcPts val="3733"/>
              </a:lnSpc>
              <a:spcAft>
                <a:spcPts val="800"/>
              </a:spcAft>
              <a:buClr>
                <a:srgbClr val="EE2E24"/>
              </a:buClr>
              <a:buSzPct val="90000"/>
              <a:buFont typeface="Wingdings" charset="2"/>
              <a:buChar char="§"/>
            </a:pPr>
            <a:endParaRPr lang="en-US" sz="3200"/>
          </a:p>
        </p:txBody>
      </p:sp>
    </p:spTree>
    <p:extLst>
      <p:ext uri="{BB962C8B-B14F-4D97-AF65-F5344CB8AC3E}">
        <p14:creationId xmlns:p14="http://schemas.microsoft.com/office/powerpoint/2010/main" val="3852750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EB1B-37EA-A688-4FE9-FEFEB52413B5}"/>
              </a:ext>
            </a:extLst>
          </p:cNvPr>
          <p:cNvSpPr>
            <a:spLocks noGrp="1"/>
          </p:cNvSpPr>
          <p:nvPr>
            <p:ph type="title"/>
          </p:nvPr>
        </p:nvSpPr>
        <p:spPr>
          <a:xfrm>
            <a:off x="592666" y="527029"/>
            <a:ext cx="11006667" cy="492443"/>
          </a:xfrm>
        </p:spPr>
        <p:txBody>
          <a:bodyPr/>
          <a:lstStyle/>
          <a:p>
            <a:r>
              <a:rPr lang="en-US" sz="3200">
                <a:latin typeface="Calibri" panose="020F0502020204030204" pitchFamily="34" charset="0"/>
                <a:cs typeface="Calibri" panose="020F0502020204030204" pitchFamily="34" charset="0"/>
              </a:rPr>
              <a:t>VMS Partner Practices for DE&amp;I Data</a:t>
            </a:r>
          </a:p>
        </p:txBody>
      </p:sp>
      <p:sp>
        <p:nvSpPr>
          <p:cNvPr id="3" name="Content Placeholder 2">
            <a:extLst>
              <a:ext uri="{FF2B5EF4-FFF2-40B4-BE49-F238E27FC236}">
                <a16:creationId xmlns:a16="http://schemas.microsoft.com/office/drawing/2014/main" id="{6F1C2C75-98C7-82A1-6493-F8278637AF00}"/>
              </a:ext>
            </a:extLst>
          </p:cNvPr>
          <p:cNvSpPr>
            <a:spLocks noGrp="1"/>
          </p:cNvSpPr>
          <p:nvPr>
            <p:ph idx="4294967295"/>
          </p:nvPr>
        </p:nvSpPr>
        <p:spPr>
          <a:xfrm>
            <a:off x="443884" y="1313583"/>
            <a:ext cx="12192000" cy="4876800"/>
          </a:xfrm>
          <a:prstGeom prst="rect">
            <a:avLst/>
          </a:prstGeom>
        </p:spPr>
        <p:txBody>
          <a:bodyPr/>
          <a:lstStyle/>
          <a:p>
            <a:pPr marL="342900" indent="-342900">
              <a:buClr>
                <a:srgbClr val="FF0000"/>
              </a:buClr>
              <a:buFont typeface="Wingdings" panose="05000000000000000000" pitchFamily="2" charset="2"/>
              <a:buChar char="§"/>
            </a:pPr>
            <a:endParaRPr lang="en-US" sz="2400" dirty="0">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Functionality for self-identification</a:t>
            </a:r>
          </a:p>
          <a:p>
            <a:pPr marL="342900" indent="-342900">
              <a:buClr>
                <a:srgbClr val="FF0000"/>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Encrypted/anonymized data storage for </a:t>
            </a:r>
          </a:p>
          <a:p>
            <a:pPr>
              <a:buClr>
                <a:srgbClr val="FF0000"/>
              </a:buClr>
            </a:pPr>
            <a:r>
              <a:rPr lang="en-US" sz="2400">
                <a:latin typeface="Calibri" panose="020F0502020204030204" pitchFamily="34" charset="0"/>
                <a:cs typeface="Calibri" panose="020F0502020204030204" pitchFamily="34" charset="0"/>
              </a:rPr>
              <a:t>     candidate </a:t>
            </a:r>
            <a:r>
              <a:rPr lang="en-US" sz="2400" dirty="0">
                <a:latin typeface="Calibri" panose="020F0502020204030204" pitchFamily="34" charset="0"/>
                <a:cs typeface="Calibri" panose="020F0502020204030204" pitchFamily="34" charset="0"/>
              </a:rPr>
              <a:t>information</a:t>
            </a:r>
          </a:p>
          <a:p>
            <a:pPr marL="342900" indent="-342900">
              <a:buClr>
                <a:srgbClr val="FF0000"/>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Custom fields to reduce bias</a:t>
            </a:r>
          </a:p>
          <a:p>
            <a:pPr marL="342900" indent="-342900">
              <a:buClr>
                <a:srgbClr val="FF0000"/>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Reporting and predictive analysis for </a:t>
            </a:r>
          </a:p>
          <a:p>
            <a:pPr>
              <a:buClr>
                <a:srgbClr val="FF0000"/>
              </a:buClr>
            </a:pPr>
            <a:r>
              <a:rPr lang="en-US" sz="2400" dirty="0">
                <a:latin typeface="Calibri" panose="020F0502020204030204" pitchFamily="34" charset="0"/>
                <a:cs typeface="Calibri" panose="020F0502020204030204" pitchFamily="34" charset="0"/>
              </a:rPr>
              <a:t>     diverse talent</a:t>
            </a:r>
          </a:p>
          <a:p>
            <a:pPr marL="342900" indent="-342900">
              <a:buClr>
                <a:srgbClr val="FF0000"/>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Public facing diverse talent pool creation</a:t>
            </a:r>
          </a:p>
          <a:p>
            <a:pPr marL="342900" indent="-342900">
              <a:buClr>
                <a:srgbClr val="FF0000"/>
              </a:buClr>
              <a:buFont typeface="Wingdings" panose="05000000000000000000" pitchFamily="2" charset="2"/>
              <a:buChar char="§"/>
            </a:pPr>
            <a:r>
              <a:rPr lang="en-US" sz="24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Accessibility for users with disabilities </a:t>
            </a:r>
          </a:p>
          <a:p>
            <a:pPr marL="342900" indent="-342900">
              <a:buClr>
                <a:srgbClr val="FF0000"/>
              </a:buClr>
              <a:buFont typeface="Wingdings" panose="05000000000000000000" pitchFamily="2" charset="2"/>
              <a:buChar char="§"/>
            </a:pPr>
            <a:endParaRPr lang="en-US" sz="2133"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4603CB8-0673-828F-C81B-A4591330C56B}"/>
              </a:ext>
            </a:extLst>
          </p:cNvPr>
          <p:cNvSpPr txBox="1"/>
          <p:nvPr/>
        </p:nvSpPr>
        <p:spPr>
          <a:xfrm>
            <a:off x="7377892" y="5925207"/>
            <a:ext cx="4650557" cy="530352"/>
          </a:xfrm>
          <a:prstGeom prst="rect">
            <a:avLst/>
          </a:prstGeom>
          <a:noFill/>
        </p:spPr>
        <p:txBody>
          <a:bodyPr wrap="square" lIns="0" tIns="0" rIns="0" bIns="0" rtlCol="0">
            <a:noAutofit/>
          </a:bodyPr>
          <a:lstStyle/>
          <a:p>
            <a:pPr>
              <a:lnSpc>
                <a:spcPts val="3733"/>
              </a:lnSpc>
              <a:spcAft>
                <a:spcPts val="800"/>
              </a:spcAft>
              <a:buClr>
                <a:srgbClr val="EE2E24"/>
              </a:buClr>
              <a:buSzPct val="90000"/>
            </a:pPr>
            <a:r>
              <a:rPr lang="en-US" sz="1000" i="1">
                <a:latin typeface="Times New Roman" panose="02020603050405020304" pitchFamily="18" charset="0"/>
                <a:ea typeface="MS Mincho" panose="02020609040205080304" pitchFamily="49" charset="-128"/>
                <a:cs typeface="Times New Roman" panose="02020603050405020304" pitchFamily="18" charset="0"/>
              </a:rPr>
              <a:t>Source: </a:t>
            </a:r>
            <a:r>
              <a:rPr lang="en-US" sz="1000" i="1" u="sng">
                <a:solidFill>
                  <a:srgbClr val="0057B7"/>
                </a:solidFill>
                <a:latin typeface="Times New Roman" panose="02020603050405020304" pitchFamily="18" charset="0"/>
                <a:ea typeface="MS Mincho" panose="02020609040205080304" pitchFamily="49" charset="-128"/>
                <a:cs typeface="Times New Roman" panose="02020603050405020304" pitchFamily="18" charset="0"/>
                <a:hlinkClick r:id="rId3"/>
              </a:rPr>
              <a:t>The Future of Diversity, Equity, and Inclusion in the Contingent Workforce</a:t>
            </a:r>
            <a:endParaRPr lang="en-US" sz="1000">
              <a:latin typeface="Times New Roman" panose="02020603050405020304" pitchFamily="18" charset="0"/>
              <a:ea typeface="MS Mincho" panose="02020609040205080304" pitchFamily="49" charset="-128"/>
              <a:cs typeface="Times New Roman" panose="02020603050405020304" pitchFamily="18" charset="0"/>
            </a:endParaRPr>
          </a:p>
          <a:p>
            <a:pPr>
              <a:lnSpc>
                <a:spcPts val="3733"/>
              </a:lnSpc>
              <a:spcAft>
                <a:spcPts val="800"/>
              </a:spcAft>
              <a:buClr>
                <a:srgbClr val="EE2E24"/>
              </a:buClr>
              <a:buSzPct val="90000"/>
            </a:pPr>
            <a:endParaRPr lang="en-US" sz="1000" i="1">
              <a:latin typeface="Times New Roman" panose="02020603050405020304" pitchFamily="18" charset="0"/>
              <a:cs typeface="Times New Roman" panose="02020603050405020304" pitchFamily="18" charset="0"/>
            </a:endParaRPr>
          </a:p>
          <a:p>
            <a:pPr marL="304792" indent="-304792">
              <a:lnSpc>
                <a:spcPts val="3733"/>
              </a:lnSpc>
              <a:spcAft>
                <a:spcPts val="800"/>
              </a:spcAft>
              <a:buClr>
                <a:srgbClr val="EE2E24"/>
              </a:buClr>
              <a:buSzPct val="90000"/>
              <a:buFont typeface="Wingdings" charset="2"/>
              <a:buChar char="§"/>
            </a:pPr>
            <a:endParaRPr lang="en-US" sz="3200"/>
          </a:p>
        </p:txBody>
      </p:sp>
      <p:graphicFrame>
        <p:nvGraphicFramePr>
          <p:cNvPr id="5" name="Chart 4">
            <a:extLst>
              <a:ext uri="{FF2B5EF4-FFF2-40B4-BE49-F238E27FC236}">
                <a16:creationId xmlns:a16="http://schemas.microsoft.com/office/drawing/2014/main" id="{70AAA951-5587-23D4-2C6D-89ABD7ED12E7}"/>
              </a:ext>
            </a:extLst>
          </p:cNvPr>
          <p:cNvGraphicFramePr/>
          <p:nvPr>
            <p:extLst>
              <p:ext uri="{D42A27DB-BD31-4B8C-83A1-F6EECF244321}">
                <p14:modId xmlns:p14="http://schemas.microsoft.com/office/powerpoint/2010/main" val="405130319"/>
              </p:ext>
            </p:extLst>
          </p:nvPr>
        </p:nvGraphicFramePr>
        <p:xfrm>
          <a:off x="6096000" y="1516194"/>
          <a:ext cx="5932449" cy="41149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9791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remium Vector | Concept of management try to find best talent hand holding  binocular human resource vector illustration design">
            <a:extLst>
              <a:ext uri="{FF2B5EF4-FFF2-40B4-BE49-F238E27FC236}">
                <a16:creationId xmlns:a16="http://schemas.microsoft.com/office/drawing/2014/main" id="{6C702126-7628-B5CD-DF48-2E6B2C2655E6}"/>
              </a:ext>
            </a:extLst>
          </p:cNvPr>
          <p:cNvPicPr>
            <a:picLocks noChangeAspect="1" noChangeArrowheads="1"/>
          </p:cNvPicPr>
          <p:nvPr/>
        </p:nvPicPr>
        <p:blipFill>
          <a:blip r:embed="rId3">
            <a:alphaModFix amt="28000"/>
            <a:extLst>
              <a:ext uri="{28A0092B-C50C-407E-A947-70E740481C1C}">
                <a14:useLocalDpi xmlns:a14="http://schemas.microsoft.com/office/drawing/2010/main" val="0"/>
              </a:ext>
            </a:extLst>
          </a:blip>
          <a:srcRect/>
          <a:stretch>
            <a:fillRect/>
          </a:stretch>
        </p:blipFill>
        <p:spPr bwMode="auto">
          <a:xfrm>
            <a:off x="0" y="0"/>
            <a:ext cx="12192000" cy="6663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38EB1B-37EA-A688-4FE9-FEFEB52413B5}"/>
              </a:ext>
            </a:extLst>
          </p:cNvPr>
          <p:cNvSpPr>
            <a:spLocks noGrp="1"/>
          </p:cNvSpPr>
          <p:nvPr>
            <p:ph type="title"/>
          </p:nvPr>
        </p:nvSpPr>
        <p:spPr>
          <a:xfrm>
            <a:off x="592668" y="491104"/>
            <a:ext cx="11006667" cy="492443"/>
          </a:xfrm>
        </p:spPr>
        <p:txBody>
          <a:bodyPr/>
          <a:lstStyle/>
          <a:p>
            <a:r>
              <a:rPr lang="en-US" sz="3200">
                <a:latin typeface="Calibri" panose="020F0502020204030204" pitchFamily="34" charset="0"/>
                <a:cs typeface="Calibri" panose="020F0502020204030204" pitchFamily="34" charset="0"/>
              </a:rPr>
              <a:t>Sourcing Data</a:t>
            </a:r>
          </a:p>
        </p:txBody>
      </p:sp>
      <p:sp>
        <p:nvSpPr>
          <p:cNvPr id="7" name="Content Placeholder 6">
            <a:extLst>
              <a:ext uri="{FF2B5EF4-FFF2-40B4-BE49-F238E27FC236}">
                <a16:creationId xmlns:a16="http://schemas.microsoft.com/office/drawing/2014/main" id="{CC68FBEA-3927-F3D4-35F4-6CC232014904}"/>
              </a:ext>
            </a:extLst>
          </p:cNvPr>
          <p:cNvSpPr>
            <a:spLocks noGrp="1"/>
          </p:cNvSpPr>
          <p:nvPr>
            <p:ph idx="4294967295"/>
          </p:nvPr>
        </p:nvSpPr>
        <p:spPr>
          <a:xfrm>
            <a:off x="4472197" y="2252693"/>
            <a:ext cx="3598332" cy="1917133"/>
          </a:xfrm>
          <a:prstGeom prst="rect">
            <a:avLst/>
          </a:prstGeom>
        </p:spPr>
        <p:txBody>
          <a:bodyPr/>
          <a:lstStyle/>
          <a:p>
            <a:r>
              <a:rPr lang="en-US" sz="2000"/>
              <a:t>Labor Population Data	</a:t>
            </a:r>
          </a:p>
          <a:p>
            <a:pPr lvl="1">
              <a:buClr>
                <a:srgbClr val="FF0000"/>
              </a:buClr>
              <a:buFont typeface="Wingdings" panose="05000000000000000000" pitchFamily="2" charset="2"/>
              <a:buChar char="§"/>
            </a:pPr>
            <a:r>
              <a:rPr lang="en-US" sz="2000"/>
              <a:t> Availability of Skill Set</a:t>
            </a:r>
          </a:p>
          <a:p>
            <a:pPr lvl="1">
              <a:buClr>
                <a:srgbClr val="FF0000"/>
              </a:buClr>
              <a:buFont typeface="Wingdings" panose="05000000000000000000" pitchFamily="2" charset="2"/>
              <a:buChar char="§"/>
            </a:pPr>
            <a:r>
              <a:rPr lang="en-US" sz="2000"/>
              <a:t> Best Location to Source in</a:t>
            </a:r>
          </a:p>
          <a:p>
            <a:pPr lvl="2"/>
            <a:r>
              <a:rPr lang="en-US" sz="1800"/>
              <a:t>Rate</a:t>
            </a:r>
          </a:p>
          <a:p>
            <a:pPr lvl="2"/>
            <a:r>
              <a:rPr lang="en-US" sz="1800"/>
              <a:t>Quantity </a:t>
            </a:r>
          </a:p>
          <a:p>
            <a:pPr lvl="2"/>
            <a:r>
              <a:rPr lang="en-US" sz="1800"/>
              <a:t>Demand</a:t>
            </a:r>
          </a:p>
          <a:p>
            <a:endParaRPr lang="en-US"/>
          </a:p>
        </p:txBody>
      </p:sp>
    </p:spTree>
    <p:extLst>
      <p:ext uri="{BB962C8B-B14F-4D97-AF65-F5344CB8AC3E}">
        <p14:creationId xmlns:p14="http://schemas.microsoft.com/office/powerpoint/2010/main" val="132854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CD0C-6B99-055A-CF17-1102AF24339F}"/>
              </a:ext>
            </a:extLst>
          </p:cNvPr>
          <p:cNvSpPr>
            <a:spLocks noGrp="1"/>
          </p:cNvSpPr>
          <p:nvPr>
            <p:ph type="title"/>
          </p:nvPr>
        </p:nvSpPr>
        <p:spPr/>
        <p:txBody>
          <a:bodyPr/>
          <a:lstStyle/>
          <a:p>
            <a:r>
              <a:rPr lang="en-US"/>
              <a:t>Sourcing Data Example – SIA Payrate Range Finder Tool</a:t>
            </a:r>
          </a:p>
        </p:txBody>
      </p:sp>
      <p:pic>
        <p:nvPicPr>
          <p:cNvPr id="4" name="Picture 3" descr="A picture containing screenshot, diagram, design&#10;&#10;Description automatically generated">
            <a:extLst>
              <a:ext uri="{FF2B5EF4-FFF2-40B4-BE49-F238E27FC236}">
                <a16:creationId xmlns:a16="http://schemas.microsoft.com/office/drawing/2014/main" id="{ACC14798-EF00-F2B1-E0A0-9C04FBEF90F6}"/>
              </a:ext>
            </a:extLst>
          </p:cNvPr>
          <p:cNvPicPr>
            <a:picLocks noChangeAspect="1"/>
          </p:cNvPicPr>
          <p:nvPr/>
        </p:nvPicPr>
        <p:blipFill>
          <a:blip r:embed="rId2"/>
          <a:stretch>
            <a:fillRect/>
          </a:stretch>
        </p:blipFill>
        <p:spPr>
          <a:xfrm>
            <a:off x="3770567" y="3734681"/>
            <a:ext cx="7916450" cy="2585003"/>
          </a:xfrm>
          <a:prstGeom prst="rect">
            <a:avLst/>
          </a:prstGeom>
        </p:spPr>
      </p:pic>
      <p:pic>
        <p:nvPicPr>
          <p:cNvPr id="8" name="Picture 7" descr="A screenshot of a computer&#10;&#10;Description automatically generated with low confidence">
            <a:extLst>
              <a:ext uri="{FF2B5EF4-FFF2-40B4-BE49-F238E27FC236}">
                <a16:creationId xmlns:a16="http://schemas.microsoft.com/office/drawing/2014/main" id="{91340A47-9B6D-F56B-D536-DA44F692009C}"/>
              </a:ext>
            </a:extLst>
          </p:cNvPr>
          <p:cNvPicPr>
            <a:picLocks noChangeAspect="1"/>
          </p:cNvPicPr>
          <p:nvPr/>
        </p:nvPicPr>
        <p:blipFill>
          <a:blip r:embed="rId3"/>
          <a:stretch>
            <a:fillRect/>
          </a:stretch>
        </p:blipFill>
        <p:spPr>
          <a:xfrm>
            <a:off x="200416" y="1271393"/>
            <a:ext cx="7772400" cy="2463288"/>
          </a:xfrm>
          <a:prstGeom prst="rect">
            <a:avLst/>
          </a:prstGeom>
        </p:spPr>
      </p:pic>
    </p:spTree>
    <p:extLst>
      <p:ext uri="{BB962C8B-B14F-4D97-AF65-F5344CB8AC3E}">
        <p14:creationId xmlns:p14="http://schemas.microsoft.com/office/powerpoint/2010/main" val="3993767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6A41A-9654-BCF9-432F-C20180CA3A0E}"/>
              </a:ext>
            </a:extLst>
          </p:cNvPr>
          <p:cNvSpPr>
            <a:spLocks noGrp="1"/>
          </p:cNvSpPr>
          <p:nvPr>
            <p:ph type="title"/>
          </p:nvPr>
        </p:nvSpPr>
        <p:spPr/>
        <p:txBody>
          <a:bodyPr/>
          <a:lstStyle/>
          <a:p>
            <a:r>
              <a:rPr lang="en-US"/>
              <a:t>Regulatory Influences on Data </a:t>
            </a:r>
          </a:p>
        </p:txBody>
      </p:sp>
      <p:sp>
        <p:nvSpPr>
          <p:cNvPr id="4" name="Rounded Rectangle 3">
            <a:extLst>
              <a:ext uri="{FF2B5EF4-FFF2-40B4-BE49-F238E27FC236}">
                <a16:creationId xmlns:a16="http://schemas.microsoft.com/office/drawing/2014/main" id="{3E072A95-2AAB-E008-532E-6391DE548905}"/>
              </a:ext>
            </a:extLst>
          </p:cNvPr>
          <p:cNvSpPr/>
          <p:nvPr/>
        </p:nvSpPr>
        <p:spPr>
          <a:xfrm>
            <a:off x="363255" y="1578280"/>
            <a:ext cx="11486367" cy="473543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88BF6C-5134-8152-249C-3C5B0AB40B59}"/>
              </a:ext>
            </a:extLst>
          </p:cNvPr>
          <p:cNvSpPr/>
          <p:nvPr/>
        </p:nvSpPr>
        <p:spPr>
          <a:xfrm>
            <a:off x="1102290" y="1402915"/>
            <a:ext cx="2555310" cy="4133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GDPR</a:t>
            </a:r>
          </a:p>
        </p:txBody>
      </p:sp>
      <p:sp>
        <p:nvSpPr>
          <p:cNvPr id="6" name="Rectangle 5">
            <a:extLst>
              <a:ext uri="{FF2B5EF4-FFF2-40B4-BE49-F238E27FC236}">
                <a16:creationId xmlns:a16="http://schemas.microsoft.com/office/drawing/2014/main" id="{F2193DEA-0976-EBF6-9269-C1BC9A66A49D}"/>
              </a:ext>
            </a:extLst>
          </p:cNvPr>
          <p:cNvSpPr/>
          <p:nvPr/>
        </p:nvSpPr>
        <p:spPr>
          <a:xfrm>
            <a:off x="4818345" y="1402915"/>
            <a:ext cx="2555310" cy="4133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PRIVACY</a:t>
            </a:r>
          </a:p>
        </p:txBody>
      </p:sp>
      <p:sp>
        <p:nvSpPr>
          <p:cNvPr id="7" name="Rectangle 6">
            <a:extLst>
              <a:ext uri="{FF2B5EF4-FFF2-40B4-BE49-F238E27FC236}">
                <a16:creationId xmlns:a16="http://schemas.microsoft.com/office/drawing/2014/main" id="{05F15F02-C773-9BC7-F293-251220050CCF}"/>
              </a:ext>
            </a:extLst>
          </p:cNvPr>
          <p:cNvSpPr/>
          <p:nvPr/>
        </p:nvSpPr>
        <p:spPr>
          <a:xfrm>
            <a:off x="8534400" y="1402915"/>
            <a:ext cx="2555310" cy="4133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PAY PARITY</a:t>
            </a:r>
          </a:p>
        </p:txBody>
      </p:sp>
      <p:sp>
        <p:nvSpPr>
          <p:cNvPr id="8" name="Rectangle 7">
            <a:extLst>
              <a:ext uri="{FF2B5EF4-FFF2-40B4-BE49-F238E27FC236}">
                <a16:creationId xmlns:a16="http://schemas.microsoft.com/office/drawing/2014/main" id="{C7708582-10E7-F778-AB23-DAD08007B1C4}"/>
              </a:ext>
            </a:extLst>
          </p:cNvPr>
          <p:cNvSpPr/>
          <p:nvPr/>
        </p:nvSpPr>
        <p:spPr>
          <a:xfrm>
            <a:off x="713983" y="2026043"/>
            <a:ext cx="3331923" cy="395021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b="0" i="0">
                <a:solidFill>
                  <a:schemeClr val="bg1"/>
                </a:solidFill>
                <a:effectLst/>
              </a:rPr>
              <a:t>The General Data Protection Regulation (GDPR) establishes a single set of rules on data protection for the 28 Member States of the European Union. Any </a:t>
            </a:r>
            <a:r>
              <a:rPr lang="en-US" b="0" i="0" err="1">
                <a:solidFill>
                  <a:schemeClr val="bg1"/>
                </a:solidFill>
                <a:effectLst/>
              </a:rPr>
              <a:t>organisation</a:t>
            </a:r>
            <a:r>
              <a:rPr lang="en-US" b="0" i="0">
                <a:solidFill>
                  <a:schemeClr val="bg1"/>
                </a:solidFill>
                <a:effectLst/>
              </a:rPr>
              <a:t> that handles the personal data of EU citizens is affected.</a:t>
            </a:r>
          </a:p>
          <a:p>
            <a:pPr algn="ctr" fontAlgn="base"/>
            <a:r>
              <a:rPr lang="en-US" b="0" i="0">
                <a:solidFill>
                  <a:schemeClr val="bg1"/>
                </a:solidFill>
                <a:effectLst/>
              </a:rPr>
              <a:t>Any company established outside of the EU but offering goods or services to customers within the EU, or monitoring the </a:t>
            </a:r>
            <a:r>
              <a:rPr lang="en-US" b="0" i="0" err="1">
                <a:solidFill>
                  <a:schemeClr val="bg1"/>
                </a:solidFill>
                <a:effectLst/>
              </a:rPr>
              <a:t>behaviour</a:t>
            </a:r>
            <a:r>
              <a:rPr lang="en-US" b="0" i="0">
                <a:solidFill>
                  <a:schemeClr val="bg1"/>
                </a:solidFill>
                <a:effectLst/>
              </a:rPr>
              <a:t> of EU citizens, will have to apply the same rules.  The maximum penalty for a breach of the GDPR is EUR20 million or 4% of worldwide turnover.</a:t>
            </a:r>
          </a:p>
          <a:p>
            <a:pPr algn="ctr"/>
            <a:endParaRPr lang="en-US"/>
          </a:p>
        </p:txBody>
      </p:sp>
      <p:sp>
        <p:nvSpPr>
          <p:cNvPr id="9" name="Rectangle 8">
            <a:extLst>
              <a:ext uri="{FF2B5EF4-FFF2-40B4-BE49-F238E27FC236}">
                <a16:creationId xmlns:a16="http://schemas.microsoft.com/office/drawing/2014/main" id="{41E85778-D029-0044-0256-6237E6ABB834}"/>
              </a:ext>
            </a:extLst>
          </p:cNvPr>
          <p:cNvSpPr/>
          <p:nvPr/>
        </p:nvSpPr>
        <p:spPr>
          <a:xfrm>
            <a:off x="4430038" y="2026043"/>
            <a:ext cx="3331923" cy="395021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privacy and cybersecurity are high on the list of policy issues that most concern international CEOs. Corporations are spending significant resources not just on digital transformation but also on measures to ensure their networks and technology systems are protected against data breaches and cybercrime and to comply with increasingly stringent laws. Employers and staffing firms process vast amounts of personal data, so it is imperative to keep up to date with the latest legislation. The trend is towards more stringent comprehensive data protection regulation and stricter, more punitive enforcement. </a:t>
            </a:r>
          </a:p>
          <a:p>
            <a:pPr algn="ctr"/>
            <a:endParaRPr lang="en-US"/>
          </a:p>
        </p:txBody>
      </p:sp>
      <p:sp>
        <p:nvSpPr>
          <p:cNvPr id="10" name="Rectangle 9">
            <a:extLst>
              <a:ext uri="{FF2B5EF4-FFF2-40B4-BE49-F238E27FC236}">
                <a16:creationId xmlns:a16="http://schemas.microsoft.com/office/drawing/2014/main" id="{8C1E8239-CCC1-1335-EE1D-44901F89726B}"/>
              </a:ext>
            </a:extLst>
          </p:cNvPr>
          <p:cNvSpPr/>
          <p:nvPr/>
        </p:nvSpPr>
        <p:spPr>
          <a:xfrm>
            <a:off x="8139830" y="2026043"/>
            <a:ext cx="3331923" cy="395021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solidFill>
                  <a:schemeClr val="bg1"/>
                </a:solidFill>
                <a:effectLst/>
              </a:rPr>
              <a:t>Multiple countries, including Canada, Chile, France, Germany, Iceland, Lithuania, UK and the US, already have transparency legislation or policies in place. Other federal, national and local governments are in the process of enacting measures, including the European Union (EU) which is currently approving a Pay Transparency Directive. Pay transparency legislation is typically structured around nine legislative measures: access; pay disclosure; salary advertising; salary history ban; certification; pay gap reporting; gender and pay audits; pay assessments; and collective bargaining</a:t>
            </a:r>
          </a:p>
          <a:p>
            <a:pPr algn="ctr"/>
            <a:endParaRPr lang="en-US"/>
          </a:p>
        </p:txBody>
      </p:sp>
    </p:spTree>
    <p:extLst>
      <p:ext uri="{BB962C8B-B14F-4D97-AF65-F5344CB8AC3E}">
        <p14:creationId xmlns:p14="http://schemas.microsoft.com/office/powerpoint/2010/main" val="3976284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usiness Intelligence and Analytics – Part II or II | Gauri">
            <a:extLst>
              <a:ext uri="{FF2B5EF4-FFF2-40B4-BE49-F238E27FC236}">
                <a16:creationId xmlns:a16="http://schemas.microsoft.com/office/drawing/2014/main" id="{0E48E25A-3078-15A2-6B69-C567D326385C}"/>
              </a:ext>
            </a:extLst>
          </p:cNvPr>
          <p:cNvPicPr>
            <a:picLocks noChangeAspect="1" noChangeArrowheads="1"/>
          </p:cNvPicPr>
          <p:nvPr/>
        </p:nvPicPr>
        <p:blipFill>
          <a:blip r:embed="rId2">
            <a:alphaModFix amt="39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DFB7AD-B7B0-D750-7B3B-0B67C35A0BC7}"/>
              </a:ext>
            </a:extLst>
          </p:cNvPr>
          <p:cNvSpPr>
            <a:spLocks noGrp="1"/>
          </p:cNvSpPr>
          <p:nvPr>
            <p:ph type="title"/>
          </p:nvPr>
        </p:nvSpPr>
        <p:spPr/>
        <p:txBody>
          <a:bodyPr/>
          <a:lstStyle/>
          <a:p>
            <a:r>
              <a:rPr lang="en-US"/>
              <a:t>Operational Intelligence</a:t>
            </a:r>
          </a:p>
        </p:txBody>
      </p:sp>
      <p:sp>
        <p:nvSpPr>
          <p:cNvPr id="4" name="Rounded Rectangle 3">
            <a:extLst>
              <a:ext uri="{FF2B5EF4-FFF2-40B4-BE49-F238E27FC236}">
                <a16:creationId xmlns:a16="http://schemas.microsoft.com/office/drawing/2014/main" id="{A665353D-2910-3DCF-5C2D-10E28B4FBC47}"/>
              </a:ext>
            </a:extLst>
          </p:cNvPr>
          <p:cNvSpPr/>
          <p:nvPr/>
        </p:nvSpPr>
        <p:spPr>
          <a:xfrm>
            <a:off x="1060536" y="2340889"/>
            <a:ext cx="5307201" cy="214782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a:solidFill>
                  <a:srgbClr val="E2EEFF"/>
                </a:solidFill>
                <a:effectLst/>
              </a:rPr>
              <a:t>An approach to data analysis that enables decisions and actions in business operations to be based on real-time data as it's generated or collected by companies</a:t>
            </a:r>
            <a:r>
              <a:rPr lang="en-US" sz="2000" b="0" i="0">
                <a:solidFill>
                  <a:srgbClr val="E8EAED"/>
                </a:solidFill>
                <a:effectLst/>
              </a:rPr>
              <a:t>.</a:t>
            </a:r>
            <a:endParaRPr lang="en-US" sz="2000"/>
          </a:p>
        </p:txBody>
      </p:sp>
      <p:sp>
        <p:nvSpPr>
          <p:cNvPr id="5" name="TextBox 4">
            <a:extLst>
              <a:ext uri="{FF2B5EF4-FFF2-40B4-BE49-F238E27FC236}">
                <a16:creationId xmlns:a16="http://schemas.microsoft.com/office/drawing/2014/main" id="{C019E9C0-40C9-57CF-758D-FC76D36043C6}"/>
              </a:ext>
            </a:extLst>
          </p:cNvPr>
          <p:cNvSpPr txBox="1"/>
          <p:nvPr/>
        </p:nvSpPr>
        <p:spPr>
          <a:xfrm>
            <a:off x="2471324" y="4778215"/>
            <a:ext cx="2173993" cy="738664"/>
          </a:xfrm>
          <a:prstGeom prst="rect">
            <a:avLst/>
          </a:prstGeom>
          <a:solidFill>
            <a:schemeClr val="bg1"/>
          </a:solidFill>
        </p:spPr>
        <p:txBody>
          <a:bodyPr wrap="none" rtlCol="0">
            <a:spAutoFit/>
          </a:bodyPr>
          <a:lstStyle/>
          <a:p>
            <a:r>
              <a:rPr lang="en-US">
                <a:solidFill>
                  <a:schemeClr val="tx1"/>
                </a:solidFill>
              </a:rPr>
              <a:t>EXAMPLES:</a:t>
            </a:r>
          </a:p>
          <a:p>
            <a:pPr marL="285750" indent="-285750">
              <a:buFont typeface="Arial" panose="020B0604020202020204" pitchFamily="34" charset="0"/>
              <a:buChar char="•"/>
            </a:pPr>
            <a:r>
              <a:rPr lang="en-US">
                <a:solidFill>
                  <a:schemeClr val="tx1"/>
                </a:solidFill>
              </a:rPr>
              <a:t>Program Dashboards</a:t>
            </a:r>
          </a:p>
          <a:p>
            <a:pPr marL="285750" indent="-285750">
              <a:buFont typeface="Arial" panose="020B0604020202020204" pitchFamily="34" charset="0"/>
              <a:buChar char="•"/>
            </a:pPr>
            <a:r>
              <a:rPr lang="en-US">
                <a:solidFill>
                  <a:schemeClr val="tx1"/>
                </a:solidFill>
              </a:rPr>
              <a:t>Supplier Scorecards</a:t>
            </a:r>
          </a:p>
        </p:txBody>
      </p:sp>
    </p:spTree>
    <p:extLst>
      <p:ext uri="{BB962C8B-B14F-4D97-AF65-F5344CB8AC3E}">
        <p14:creationId xmlns:p14="http://schemas.microsoft.com/office/powerpoint/2010/main" val="3235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19">
            <a:extLst>
              <a:ext uri="{FF2B5EF4-FFF2-40B4-BE49-F238E27FC236}">
                <a16:creationId xmlns:a16="http://schemas.microsoft.com/office/drawing/2014/main" id="{07610FE3-FC11-C339-1762-C5551821F34E}"/>
              </a:ext>
            </a:extLst>
          </p:cNvPr>
          <p:cNvSpPr/>
          <p:nvPr/>
        </p:nvSpPr>
        <p:spPr bwMode="auto">
          <a:xfrm>
            <a:off x="8065520" y="1908633"/>
            <a:ext cx="2278699" cy="1009800"/>
          </a:xfrm>
          <a:prstGeom prst="round2DiagRect">
            <a:avLst/>
          </a:prstGeom>
          <a:solidFill>
            <a:srgbClr val="455560"/>
          </a:solidFill>
          <a:ln w="9525" cap="flat" cmpd="sng" algn="ctr">
            <a:noFill/>
            <a:prstDash val="solid"/>
            <a:round/>
            <a:headEnd type="none" w="med" len="med"/>
            <a:tailEnd type="none" w="med" len="med"/>
          </a:ln>
          <a:effectLst/>
        </p:spPr>
        <p:txBody>
          <a:bodyPr vert="horz" wrap="square" lIns="68580" tIns="0" rIns="68580" bIns="0" numCol="1" rtlCol="0" anchor="ctr" anchorCtr="0" compatLnSpc="1">
            <a:prstTxWarp prst="textNoShape">
              <a:avLst/>
            </a:prstTxWarp>
          </a:bodyPr>
          <a:lstStyle/>
          <a:p>
            <a:pPr algn="ctr" defTabSz="685800" eaLnBrk="0" fontAlgn="base" hangingPunct="0">
              <a:spcBef>
                <a:spcPct val="0"/>
              </a:spcBef>
              <a:spcAft>
                <a:spcPct val="0"/>
              </a:spcAft>
              <a:buClrTx/>
              <a:buFontTx/>
              <a:buNone/>
            </a:pPr>
            <a:r>
              <a:rPr lang="en-US" sz="1800" kern="1200">
                <a:solidFill>
                  <a:srgbClr val="FFFFFF"/>
                </a:solidFill>
                <a:latin typeface="Arial" charset="0"/>
                <a:ea typeface="ＭＳ Ｐゴシック" charset="-128"/>
                <a:cs typeface="ＭＳ Ｐゴシック" charset="-128"/>
              </a:rPr>
              <a:t>Analytics</a:t>
            </a:r>
          </a:p>
        </p:txBody>
      </p:sp>
      <p:sp>
        <p:nvSpPr>
          <p:cNvPr id="10" name="Arrow: Right 9">
            <a:extLst>
              <a:ext uri="{FF2B5EF4-FFF2-40B4-BE49-F238E27FC236}">
                <a16:creationId xmlns:a16="http://schemas.microsoft.com/office/drawing/2014/main" id="{D2F2AD7F-A45F-E31C-3C38-544ED5DFE317}"/>
              </a:ext>
            </a:extLst>
          </p:cNvPr>
          <p:cNvSpPr/>
          <p:nvPr/>
        </p:nvSpPr>
        <p:spPr>
          <a:xfrm>
            <a:off x="7536307" y="2170360"/>
            <a:ext cx="228257" cy="486346"/>
          </a:xfrm>
          <a:prstGeom prst="rightArrow">
            <a:avLst/>
          </a:prstGeom>
          <a:solidFill>
            <a:srgbClr val="EE312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Diagonal Corners Rounded 2">
            <a:extLst>
              <a:ext uri="{FF2B5EF4-FFF2-40B4-BE49-F238E27FC236}">
                <a16:creationId xmlns:a16="http://schemas.microsoft.com/office/drawing/2014/main" id="{CF935B32-A3E3-E31F-04C9-B3B282690CDE}"/>
              </a:ext>
            </a:extLst>
          </p:cNvPr>
          <p:cNvSpPr/>
          <p:nvPr/>
        </p:nvSpPr>
        <p:spPr bwMode="auto">
          <a:xfrm>
            <a:off x="1847778" y="1908633"/>
            <a:ext cx="2278699" cy="1009800"/>
          </a:xfrm>
          <a:prstGeom prst="round2DiagRect">
            <a:avLst/>
          </a:prstGeom>
          <a:solidFill>
            <a:srgbClr val="455560">
              <a:lumMod val="40000"/>
              <a:lumOff val="60000"/>
              <a:alpha val="55000"/>
            </a:srgbClr>
          </a:solidFill>
          <a:ln w="9525" cap="flat" cmpd="sng" algn="ctr">
            <a:noFill/>
            <a:prstDash val="solid"/>
            <a:round/>
            <a:headEnd type="none" w="med" len="med"/>
            <a:tailEnd type="none" w="med" len="med"/>
          </a:ln>
          <a:effectLst/>
        </p:spPr>
        <p:txBody>
          <a:bodyPr vert="horz" wrap="square" lIns="68580" tIns="0" rIns="68580" bIns="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Arial" charset="0"/>
                <a:ea typeface="ＭＳ Ｐゴシック" charset="-128"/>
                <a:cs typeface="ＭＳ Ｐゴシック" charset="-128"/>
              </a:rPr>
              <a:t>Visibility </a:t>
            </a:r>
          </a:p>
        </p:txBody>
      </p:sp>
      <p:sp>
        <p:nvSpPr>
          <p:cNvPr id="12" name="Rectangle: Diagonal Corners Rounded 20">
            <a:extLst>
              <a:ext uri="{FF2B5EF4-FFF2-40B4-BE49-F238E27FC236}">
                <a16:creationId xmlns:a16="http://schemas.microsoft.com/office/drawing/2014/main" id="{24F8150C-CB25-6B1A-0827-1D5FFE53DAFB}"/>
              </a:ext>
            </a:extLst>
          </p:cNvPr>
          <p:cNvSpPr/>
          <p:nvPr/>
        </p:nvSpPr>
        <p:spPr bwMode="auto">
          <a:xfrm>
            <a:off x="4956650" y="1908633"/>
            <a:ext cx="2278699" cy="1009800"/>
          </a:xfrm>
          <a:prstGeom prst="round2DiagRect">
            <a:avLst/>
          </a:prstGeom>
          <a:solidFill>
            <a:srgbClr val="455560">
              <a:lumMod val="60000"/>
              <a:lumOff val="40000"/>
              <a:alpha val="67843"/>
            </a:srgbClr>
          </a:solidFill>
          <a:ln w="9525" cap="flat" cmpd="sng" algn="ctr">
            <a:noFill/>
            <a:prstDash val="solid"/>
            <a:round/>
            <a:headEnd type="none" w="med" len="med"/>
            <a:tailEnd type="none" w="med" len="med"/>
          </a:ln>
          <a:effectLst/>
        </p:spPr>
        <p:txBody>
          <a:bodyPr vert="horz" wrap="square" lIns="68580" tIns="0" rIns="68580" bIns="0" numCol="1" rtlCol="0" anchor="ctr" anchorCtr="0" compatLnSpc="1">
            <a:prstTxWarp prst="textNoShape">
              <a:avLst/>
            </a:prstTxWarp>
          </a:bodyPr>
          <a:lstStyle/>
          <a:p>
            <a:pPr marL="0" marR="0" lvl="0" indent="0" algn="ctr" defTabSz="68580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Arial" charset="0"/>
                <a:ea typeface="ＭＳ Ｐゴシック" charset="-128"/>
                <a:cs typeface="ＭＳ Ｐゴシック" charset="-128"/>
              </a:rPr>
              <a:t>Reporting</a:t>
            </a:r>
          </a:p>
        </p:txBody>
      </p:sp>
      <p:sp>
        <p:nvSpPr>
          <p:cNvPr id="13" name="Arrow: Right 8">
            <a:extLst>
              <a:ext uri="{FF2B5EF4-FFF2-40B4-BE49-F238E27FC236}">
                <a16:creationId xmlns:a16="http://schemas.microsoft.com/office/drawing/2014/main" id="{F1F63DC3-2B52-734D-DA36-6D39CA90B1F8}"/>
              </a:ext>
            </a:extLst>
          </p:cNvPr>
          <p:cNvSpPr/>
          <p:nvPr/>
        </p:nvSpPr>
        <p:spPr>
          <a:xfrm>
            <a:off x="4462757" y="2170360"/>
            <a:ext cx="228257" cy="486346"/>
          </a:xfrm>
          <a:prstGeom prst="rightArrow">
            <a:avLst/>
          </a:prstGeom>
          <a:solidFill>
            <a:srgbClr val="EE312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946176B-43EF-745D-CA81-8BC691F102E6}"/>
              </a:ext>
            </a:extLst>
          </p:cNvPr>
          <p:cNvSpPr txBox="1"/>
          <p:nvPr/>
        </p:nvSpPr>
        <p:spPr>
          <a:xfrm>
            <a:off x="324142" y="603570"/>
            <a:ext cx="3423556" cy="776449"/>
          </a:xfrm>
          <a:prstGeom prst="rect">
            <a:avLst/>
          </a:prstGeom>
          <a:noFill/>
        </p:spPr>
        <p:txBody>
          <a:bodyPr wrap="none" lIns="0" tIns="0" rIns="0" bIns="0" rtlCol="0" anchor="t">
            <a:noAutofit/>
          </a:bodyPr>
          <a:lstStyle/>
          <a:p>
            <a:pPr defTabSz="609585">
              <a:lnSpc>
                <a:spcPts val="3733"/>
              </a:lnSpc>
              <a:spcAft>
                <a:spcPts val="800"/>
              </a:spcAft>
              <a:buClr>
                <a:srgbClr val="EE2E24"/>
              </a:buClr>
              <a:buSzPct val="90000"/>
            </a:pPr>
            <a:r>
              <a:rPr lang="en-GB" sz="3730" b="1" kern="1200">
                <a:latin typeface="Calibri" panose="020F0502020204030204"/>
                <a:ea typeface="+mn-ea"/>
                <a:cs typeface="Calibri"/>
              </a:rPr>
              <a:t>Trends in Reporting</a:t>
            </a:r>
            <a:endParaRPr lang="en-GB" sz="3730" b="1" kern="1200">
              <a:latin typeface="Calibri" panose="020F0502020204030204"/>
              <a:ea typeface="+mn-ea"/>
              <a:cs typeface="+mn-cs"/>
            </a:endParaRPr>
          </a:p>
        </p:txBody>
      </p:sp>
      <p:sp>
        <p:nvSpPr>
          <p:cNvPr id="16" name="TextBox 15">
            <a:extLst>
              <a:ext uri="{FF2B5EF4-FFF2-40B4-BE49-F238E27FC236}">
                <a16:creationId xmlns:a16="http://schemas.microsoft.com/office/drawing/2014/main" id="{9D5B9EB2-4DE0-4271-9C09-727EFDDAC3E1}"/>
              </a:ext>
            </a:extLst>
          </p:cNvPr>
          <p:cNvSpPr txBox="1"/>
          <p:nvPr/>
        </p:nvSpPr>
        <p:spPr>
          <a:xfrm>
            <a:off x="1487748" y="4312489"/>
            <a:ext cx="2473754" cy="954107"/>
          </a:xfrm>
          <a:prstGeom prst="rect">
            <a:avLst/>
          </a:prstGeom>
          <a:noFill/>
        </p:spPr>
        <p:txBody>
          <a:bodyPr wrap="none" rtlCol="0">
            <a:spAutoFit/>
          </a:bodyPr>
          <a:lstStyle/>
          <a:p>
            <a:r>
              <a:rPr lang="en-US"/>
              <a:t>FTP/ETL  to API Integrations</a:t>
            </a:r>
          </a:p>
          <a:p>
            <a:pPr marL="285750" indent="-285750">
              <a:buFont typeface="Arial" panose="020B0604020202020204" pitchFamily="34" charset="0"/>
              <a:buChar char="•"/>
            </a:pPr>
            <a:r>
              <a:rPr lang="en-US"/>
              <a:t>Real Time Exchange</a:t>
            </a:r>
          </a:p>
          <a:p>
            <a:pPr marL="285750" indent="-285750">
              <a:buFont typeface="Arial" panose="020B0604020202020204" pitchFamily="34" charset="0"/>
              <a:buChar char="•"/>
            </a:pPr>
            <a:r>
              <a:rPr lang="en-US"/>
              <a:t>Standard Configuration</a:t>
            </a:r>
          </a:p>
          <a:p>
            <a:pPr marL="285750" indent="-285750">
              <a:buFont typeface="Arial" panose="020B0604020202020204" pitchFamily="34" charset="0"/>
              <a:buChar char="•"/>
            </a:pPr>
            <a:r>
              <a:rPr lang="en-US"/>
              <a:t>Published Protocols </a:t>
            </a:r>
          </a:p>
        </p:txBody>
      </p:sp>
      <p:sp>
        <p:nvSpPr>
          <p:cNvPr id="17" name="TextBox 16">
            <a:extLst>
              <a:ext uri="{FF2B5EF4-FFF2-40B4-BE49-F238E27FC236}">
                <a16:creationId xmlns:a16="http://schemas.microsoft.com/office/drawing/2014/main" id="{9C6B3618-52BA-5BA7-5AFF-C12E1757802A}"/>
              </a:ext>
            </a:extLst>
          </p:cNvPr>
          <p:cNvSpPr txBox="1"/>
          <p:nvPr/>
        </p:nvSpPr>
        <p:spPr>
          <a:xfrm>
            <a:off x="5560015" y="4289566"/>
            <a:ext cx="2383986" cy="1169551"/>
          </a:xfrm>
          <a:prstGeom prst="rect">
            <a:avLst/>
          </a:prstGeom>
          <a:noFill/>
        </p:spPr>
        <p:txBody>
          <a:bodyPr wrap="none" rtlCol="0">
            <a:spAutoFit/>
          </a:bodyPr>
          <a:lstStyle/>
          <a:p>
            <a:r>
              <a:rPr lang="en-US"/>
              <a:t>Business Intelligence Tools</a:t>
            </a:r>
          </a:p>
          <a:p>
            <a:pPr marL="285750" indent="-285750">
              <a:buFont typeface="Arial" panose="020B0604020202020204" pitchFamily="34" charset="0"/>
              <a:buChar char="•"/>
            </a:pPr>
            <a:r>
              <a:rPr lang="en-US"/>
              <a:t>Integrated into VMS</a:t>
            </a:r>
          </a:p>
          <a:p>
            <a:pPr marL="285750" indent="-285750">
              <a:buFont typeface="Arial" panose="020B0604020202020204" pitchFamily="34" charset="0"/>
              <a:buChar char="•"/>
            </a:pPr>
            <a:r>
              <a:rPr lang="en-US"/>
              <a:t>Single Warehouse/Tool </a:t>
            </a:r>
          </a:p>
          <a:p>
            <a:r>
              <a:rPr lang="en-US"/>
              <a:t>	</a:t>
            </a:r>
          </a:p>
          <a:p>
            <a:pPr marL="285750" lvl="4" indent="-285750">
              <a:buFont typeface="Arial" panose="020B0604020202020204" pitchFamily="34" charset="0"/>
              <a:buChar char="•"/>
            </a:pPr>
            <a:endParaRPr lang="en-US"/>
          </a:p>
        </p:txBody>
      </p:sp>
      <p:sp>
        <p:nvSpPr>
          <p:cNvPr id="18" name="TextBox 17">
            <a:extLst>
              <a:ext uri="{FF2B5EF4-FFF2-40B4-BE49-F238E27FC236}">
                <a16:creationId xmlns:a16="http://schemas.microsoft.com/office/drawing/2014/main" id="{AB33CACD-58D2-595A-02B3-05B4BC5D4F38}"/>
              </a:ext>
            </a:extLst>
          </p:cNvPr>
          <p:cNvSpPr txBox="1"/>
          <p:nvPr/>
        </p:nvSpPr>
        <p:spPr>
          <a:xfrm>
            <a:off x="9775053" y="4289566"/>
            <a:ext cx="1895071" cy="738664"/>
          </a:xfrm>
          <a:prstGeom prst="rect">
            <a:avLst/>
          </a:prstGeom>
          <a:noFill/>
        </p:spPr>
        <p:txBody>
          <a:bodyPr wrap="none" rtlCol="0">
            <a:spAutoFit/>
          </a:bodyPr>
          <a:lstStyle/>
          <a:p>
            <a:r>
              <a:rPr lang="en-US"/>
              <a:t>Artificial Intelligence</a:t>
            </a:r>
          </a:p>
          <a:p>
            <a:pPr marL="285750" indent="-285750">
              <a:buFont typeface="Arial" panose="020B0604020202020204" pitchFamily="34" charset="0"/>
              <a:buChar char="•"/>
            </a:pPr>
            <a:r>
              <a:rPr lang="en-US"/>
              <a:t>Machine Learning</a:t>
            </a:r>
          </a:p>
          <a:p>
            <a:pPr marL="285750" indent="-285750">
              <a:buFont typeface="Arial" panose="020B0604020202020204" pitchFamily="34" charset="0"/>
              <a:buChar char="•"/>
            </a:pPr>
            <a:r>
              <a:rPr lang="en-US"/>
              <a:t>Deep Learning</a:t>
            </a:r>
          </a:p>
        </p:txBody>
      </p:sp>
      <p:sp>
        <p:nvSpPr>
          <p:cNvPr id="20" name="Oval 19">
            <a:extLst>
              <a:ext uri="{FF2B5EF4-FFF2-40B4-BE49-F238E27FC236}">
                <a16:creationId xmlns:a16="http://schemas.microsoft.com/office/drawing/2014/main" id="{BDC3BBCA-E44F-67A7-46E1-C69D07FB6190}"/>
              </a:ext>
            </a:extLst>
          </p:cNvPr>
          <p:cNvSpPr/>
          <p:nvPr/>
        </p:nvSpPr>
        <p:spPr>
          <a:xfrm>
            <a:off x="510718" y="4289566"/>
            <a:ext cx="977030" cy="97703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1</a:t>
            </a:r>
          </a:p>
        </p:txBody>
      </p:sp>
      <p:sp>
        <p:nvSpPr>
          <p:cNvPr id="21" name="Oval 20">
            <a:extLst>
              <a:ext uri="{FF2B5EF4-FFF2-40B4-BE49-F238E27FC236}">
                <a16:creationId xmlns:a16="http://schemas.microsoft.com/office/drawing/2014/main" id="{37C5937F-4DC6-CAD0-2AE8-98051FAF0679}"/>
              </a:ext>
            </a:extLst>
          </p:cNvPr>
          <p:cNvSpPr/>
          <p:nvPr/>
        </p:nvSpPr>
        <p:spPr>
          <a:xfrm>
            <a:off x="4582985" y="4289566"/>
            <a:ext cx="977030" cy="97703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2</a:t>
            </a:r>
          </a:p>
        </p:txBody>
      </p:sp>
      <p:sp>
        <p:nvSpPr>
          <p:cNvPr id="22" name="Oval 21">
            <a:extLst>
              <a:ext uri="{FF2B5EF4-FFF2-40B4-BE49-F238E27FC236}">
                <a16:creationId xmlns:a16="http://schemas.microsoft.com/office/drawing/2014/main" id="{50E58FCF-3980-F533-6ECF-B38802D69124}"/>
              </a:ext>
            </a:extLst>
          </p:cNvPr>
          <p:cNvSpPr/>
          <p:nvPr/>
        </p:nvSpPr>
        <p:spPr>
          <a:xfrm>
            <a:off x="8798023" y="4289566"/>
            <a:ext cx="977030" cy="97703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3</a:t>
            </a:r>
          </a:p>
        </p:txBody>
      </p:sp>
      <p:cxnSp>
        <p:nvCxnSpPr>
          <p:cNvPr id="24" name="Straight Connector 23">
            <a:extLst>
              <a:ext uri="{FF2B5EF4-FFF2-40B4-BE49-F238E27FC236}">
                <a16:creationId xmlns:a16="http://schemas.microsoft.com/office/drawing/2014/main" id="{CBCBC8D8-D569-18F8-A936-52E28B2860D6}"/>
              </a:ext>
            </a:extLst>
          </p:cNvPr>
          <p:cNvCxnSpPr/>
          <p:nvPr/>
        </p:nvCxnSpPr>
        <p:spPr>
          <a:xfrm>
            <a:off x="696686" y="3783874"/>
            <a:ext cx="1079862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04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
          <p:cNvSpPr/>
          <p:nvPr/>
        </p:nvSpPr>
        <p:spPr>
          <a:xfrm>
            <a:off x="0" y="0"/>
            <a:ext cx="12192000" cy="231987"/>
          </a:xfrm>
          <a:custGeom>
            <a:avLst/>
            <a:gdLst/>
            <a:ahLst/>
            <a:cxnLst/>
            <a:rect l="l" t="t" r="r" b="b"/>
            <a:pathLst>
              <a:path w="9144000" h="173990" extrusionOk="0">
                <a:moveTo>
                  <a:pt x="0" y="173736"/>
                </a:moveTo>
                <a:lnTo>
                  <a:pt x="9144000" y="173736"/>
                </a:lnTo>
                <a:lnTo>
                  <a:pt x="9144000" y="0"/>
                </a:lnTo>
                <a:lnTo>
                  <a:pt x="0" y="0"/>
                </a:lnTo>
                <a:lnTo>
                  <a:pt x="0" y="173736"/>
                </a:lnTo>
                <a:close/>
              </a:path>
            </a:pathLst>
          </a:custGeom>
          <a:solidFill>
            <a:srgbClr val="44536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00" name="Google Shape;200;p2"/>
          <p:cNvSpPr/>
          <p:nvPr/>
        </p:nvSpPr>
        <p:spPr>
          <a:xfrm>
            <a:off x="609600" y="6473953"/>
            <a:ext cx="2320544" cy="11785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01" name="Google Shape;201;p2"/>
          <p:cNvSpPr/>
          <p:nvPr/>
        </p:nvSpPr>
        <p:spPr>
          <a:xfrm>
            <a:off x="10424159" y="426720"/>
            <a:ext cx="1463039" cy="84734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02" name="Google Shape;202;p2"/>
          <p:cNvSpPr txBox="1"/>
          <p:nvPr/>
        </p:nvSpPr>
        <p:spPr>
          <a:xfrm>
            <a:off x="609600" y="1673710"/>
            <a:ext cx="10648950" cy="1838827"/>
          </a:xfrm>
          <a:prstGeom prst="rect">
            <a:avLst/>
          </a:prstGeom>
          <a:noFill/>
          <a:ln>
            <a:noFill/>
          </a:ln>
        </p:spPr>
        <p:txBody>
          <a:bodyPr spcFirstLastPara="1" wrap="square" lIns="0" tIns="10150" rIns="0" bIns="0" anchor="t" anchorCtr="0">
            <a:spAutoFit/>
          </a:bodyPr>
          <a:lstStyle/>
          <a:p>
            <a:pPr marL="321725" marR="6773" lvl="0" indent="-304792" algn="l" rtl="0">
              <a:lnSpc>
                <a:spcPct val="101699"/>
              </a:lnSpc>
              <a:spcBef>
                <a:spcPts val="0"/>
              </a:spcBef>
              <a:spcAft>
                <a:spcPts val="0"/>
              </a:spcAft>
              <a:buClr>
                <a:srgbClr val="ED2D23"/>
              </a:buClr>
              <a:buSzPts val="2133"/>
              <a:buFont typeface="Arial"/>
              <a:buChar char="▪"/>
            </a:pPr>
            <a:r>
              <a:rPr lang="en-US" sz="2200" b="1" i="0" u="none" strike="noStrike" cap="none">
                <a:solidFill>
                  <a:schemeClr val="dk1"/>
                </a:solidFill>
                <a:latin typeface="Calibri" panose="020F0502020204030204" pitchFamily="34" charset="0"/>
                <a:cs typeface="Calibri" panose="020F0502020204030204" pitchFamily="34" charset="0"/>
                <a:sym typeface="Arial"/>
              </a:rPr>
              <a:t>Listen through your computer </a:t>
            </a:r>
            <a:r>
              <a:rPr lang="en-US" sz="2200" b="0" i="0" u="none" strike="noStrike" cap="none">
                <a:solidFill>
                  <a:schemeClr val="dk1"/>
                </a:solidFill>
                <a:latin typeface="Calibri" panose="020F0502020204030204" pitchFamily="34" charset="0"/>
                <a:cs typeface="Calibri" panose="020F0502020204030204" pitchFamily="34" charset="0"/>
                <a:sym typeface="Arial"/>
              </a:rPr>
              <a:t>through your speakers after you log into the event. </a:t>
            </a:r>
            <a:endParaRPr sz="2200" b="0" i="0" u="none" strike="noStrike" cap="none">
              <a:solidFill>
                <a:schemeClr val="dk1"/>
              </a:solidFill>
              <a:latin typeface="Calibri" panose="020F0502020204030204" pitchFamily="34" charset="0"/>
              <a:cs typeface="Calibri" panose="020F0502020204030204" pitchFamily="34" charset="0"/>
              <a:sym typeface="Arial"/>
            </a:endParaRPr>
          </a:p>
          <a:p>
            <a:pPr marL="321725" marR="6773" lvl="0" indent="-304792" algn="l" rtl="0">
              <a:lnSpc>
                <a:spcPct val="101699"/>
              </a:lnSpc>
              <a:spcBef>
                <a:spcPts val="80"/>
              </a:spcBef>
              <a:spcAft>
                <a:spcPts val="0"/>
              </a:spcAft>
              <a:buClr>
                <a:srgbClr val="ED2D23"/>
              </a:buClr>
              <a:buSzPts val="2133"/>
              <a:buFont typeface="Arial"/>
              <a:buChar char="▪"/>
            </a:pPr>
            <a:r>
              <a:rPr lang="en-US" sz="2200" b="1" i="0" u="none" strike="noStrike" cap="none">
                <a:solidFill>
                  <a:schemeClr val="dk1"/>
                </a:solidFill>
                <a:latin typeface="Calibri" panose="020F0502020204030204" pitchFamily="34" charset="0"/>
                <a:cs typeface="Calibri" panose="020F0502020204030204" pitchFamily="34" charset="0"/>
                <a:sym typeface="Arial"/>
              </a:rPr>
              <a:t>Want to change your audio? </a:t>
            </a:r>
            <a:r>
              <a:rPr lang="en-US" sz="2200" b="0" i="0" u="none" strike="noStrike" cap="none">
                <a:solidFill>
                  <a:schemeClr val="dk1"/>
                </a:solidFill>
                <a:latin typeface="Calibri" panose="020F0502020204030204" pitchFamily="34" charset="0"/>
                <a:cs typeface="Calibri" panose="020F0502020204030204" pitchFamily="34" charset="0"/>
                <a:sym typeface="Arial"/>
              </a:rPr>
              <a:t>Click </a:t>
            </a:r>
            <a:r>
              <a:rPr lang="en-US" sz="2200" b="1" i="0" u="none" strike="noStrike" cap="none">
                <a:solidFill>
                  <a:schemeClr val="dk1"/>
                </a:solidFill>
                <a:latin typeface="Calibri" panose="020F0502020204030204" pitchFamily="34" charset="0"/>
                <a:cs typeface="Calibri" panose="020F0502020204030204" pitchFamily="34" charset="0"/>
                <a:sym typeface="Arial"/>
              </a:rPr>
              <a:t>Audio</a:t>
            </a:r>
            <a:r>
              <a:rPr lang="en-US" sz="2200" b="0" i="0" u="none" strike="noStrike" cap="none">
                <a:solidFill>
                  <a:schemeClr val="dk1"/>
                </a:solidFill>
                <a:latin typeface="Calibri" panose="020F0502020204030204" pitchFamily="34" charset="0"/>
                <a:cs typeface="Calibri" panose="020F0502020204030204" pitchFamily="34" charset="0"/>
                <a:sym typeface="Arial"/>
              </a:rPr>
              <a:t> options, click </a:t>
            </a:r>
            <a:r>
              <a:rPr lang="en-US" sz="2200" b="1" i="0" u="none" strike="noStrike" cap="none">
                <a:solidFill>
                  <a:schemeClr val="dk1"/>
                </a:solidFill>
                <a:latin typeface="Calibri" panose="020F0502020204030204" pitchFamily="34" charset="0"/>
                <a:cs typeface="Calibri" panose="020F0502020204030204" pitchFamily="34" charset="0"/>
                <a:sym typeface="Arial"/>
              </a:rPr>
              <a:t>Switch audio</a:t>
            </a:r>
            <a:r>
              <a:rPr lang="en-US" sz="2200" b="0" i="0" u="none" strike="noStrike" cap="none">
                <a:solidFill>
                  <a:schemeClr val="dk1"/>
                </a:solidFill>
                <a:latin typeface="Calibri" panose="020F0502020204030204" pitchFamily="34" charset="0"/>
                <a:cs typeface="Calibri" panose="020F0502020204030204" pitchFamily="34" charset="0"/>
                <a:sym typeface="Arial"/>
              </a:rPr>
              <a:t>, and then choose the option that you want to use. </a:t>
            </a:r>
            <a:endParaRPr sz="2200" b="1" i="0" u="none" strike="noStrike" cap="none">
              <a:solidFill>
                <a:schemeClr val="dk1"/>
              </a:solidFill>
              <a:latin typeface="Calibri" panose="020F0502020204030204" pitchFamily="34" charset="0"/>
              <a:cs typeface="Calibri" panose="020F0502020204030204" pitchFamily="34" charset="0"/>
              <a:sym typeface="Arial"/>
            </a:endParaRPr>
          </a:p>
          <a:p>
            <a:pPr marL="321725" marR="0" lvl="0" indent="-304792" algn="l" rtl="0">
              <a:lnSpc>
                <a:spcPct val="100000"/>
              </a:lnSpc>
              <a:spcBef>
                <a:spcPts val="847"/>
              </a:spcBef>
              <a:spcAft>
                <a:spcPts val="0"/>
              </a:spcAft>
              <a:buClr>
                <a:srgbClr val="ED2D23"/>
              </a:buClr>
              <a:buSzPts val="2133"/>
              <a:buFont typeface="Arial"/>
              <a:buChar char="▪"/>
            </a:pPr>
            <a:r>
              <a:rPr lang="en-US" sz="2200" b="1" i="0" u="none" strike="noStrike" cap="none">
                <a:solidFill>
                  <a:schemeClr val="dk1"/>
                </a:solidFill>
                <a:latin typeface="Calibri" panose="020F0502020204030204" pitchFamily="34" charset="0"/>
                <a:cs typeface="Calibri" panose="020F0502020204030204" pitchFamily="34" charset="0"/>
                <a:sym typeface="Arial"/>
              </a:rPr>
              <a:t>Need assistance</a:t>
            </a:r>
            <a:r>
              <a:rPr lang="en-US" sz="2200" b="0" i="0" u="none" strike="noStrike" cap="none">
                <a:solidFill>
                  <a:schemeClr val="dk1"/>
                </a:solidFill>
                <a:latin typeface="Calibri" panose="020F0502020204030204" pitchFamily="34" charset="0"/>
                <a:cs typeface="Calibri" panose="020F0502020204030204" pitchFamily="34" charset="0"/>
                <a:sym typeface="Arial"/>
              </a:rPr>
              <a:t>? Please send us a message in the</a:t>
            </a:r>
            <a:endParaRPr sz="2200" b="0" i="0" u="none" strike="noStrike" cap="none">
              <a:solidFill>
                <a:srgbClr val="000000"/>
              </a:solidFill>
              <a:latin typeface="Calibri" panose="020F0502020204030204" pitchFamily="34" charset="0"/>
              <a:cs typeface="Calibri" panose="020F0502020204030204" pitchFamily="34" charset="0"/>
              <a:sym typeface="Arial"/>
            </a:endParaRPr>
          </a:p>
          <a:p>
            <a:pPr marL="321725" marR="0" lvl="0" indent="0" algn="l" rtl="0">
              <a:lnSpc>
                <a:spcPct val="100000"/>
              </a:lnSpc>
              <a:spcBef>
                <a:spcPts val="47"/>
              </a:spcBef>
              <a:spcAft>
                <a:spcPts val="0"/>
              </a:spcAft>
              <a:buClr>
                <a:srgbClr val="000000"/>
              </a:buClr>
              <a:buSzPts val="2200"/>
              <a:buFont typeface="Arial"/>
              <a:buNone/>
            </a:pPr>
            <a:r>
              <a:rPr lang="en-US" sz="2200" b="0" i="0" u="none" strike="noStrike" cap="none">
                <a:solidFill>
                  <a:schemeClr val="dk1"/>
                </a:solidFill>
                <a:latin typeface="Calibri" panose="020F0502020204030204" pitchFamily="34" charset="0"/>
                <a:cs typeface="Calibri" panose="020F0502020204030204" pitchFamily="34" charset="0"/>
                <a:sym typeface="Arial"/>
              </a:rPr>
              <a:t>Q&amp;A section or email memberservices@staffingindustry.com.</a:t>
            </a:r>
            <a:endParaRPr sz="2200" b="0" i="0" u="none" strike="noStrike" cap="none">
              <a:solidFill>
                <a:schemeClr val="dk1"/>
              </a:solidFill>
              <a:latin typeface="Calibri" panose="020F0502020204030204" pitchFamily="34" charset="0"/>
              <a:cs typeface="Calibri" panose="020F0502020204030204" pitchFamily="34" charset="0"/>
              <a:sym typeface="Arial"/>
            </a:endParaRPr>
          </a:p>
        </p:txBody>
      </p:sp>
      <p:sp>
        <p:nvSpPr>
          <p:cNvPr id="203" name="Google Shape;203;p2"/>
          <p:cNvSpPr txBox="1">
            <a:spLocks noGrp="1"/>
          </p:cNvSpPr>
          <p:nvPr>
            <p:ph type="title"/>
          </p:nvPr>
        </p:nvSpPr>
        <p:spPr>
          <a:xfrm>
            <a:off x="592668" y="552366"/>
            <a:ext cx="3596032" cy="510391"/>
          </a:xfrm>
          <a:prstGeom prst="rect">
            <a:avLst/>
          </a:prstGeom>
          <a:noFill/>
          <a:ln>
            <a:noFill/>
          </a:ln>
        </p:spPr>
        <p:txBody>
          <a:bodyPr spcFirstLastPara="1" wrap="square" lIns="0" tIns="17775" rIns="0" bIns="0" anchor="t" anchorCtr="0">
            <a:spAutoFit/>
          </a:bodyPr>
          <a:lstStyle/>
          <a:p>
            <a:pPr marL="16933" marR="0" lvl="0" indent="0" algn="l" rtl="0">
              <a:lnSpc>
                <a:spcPct val="100000"/>
              </a:lnSpc>
              <a:spcBef>
                <a:spcPts val="0"/>
              </a:spcBef>
              <a:spcAft>
                <a:spcPts val="0"/>
              </a:spcAft>
              <a:buClr>
                <a:schemeClr val="dk1"/>
              </a:buClr>
              <a:buSzPts val="4267"/>
              <a:buFont typeface="Arial"/>
              <a:buNone/>
            </a:pPr>
            <a:r>
              <a:rPr lang="en-US" b="1" i="0" u="none" strike="noStrike" cap="none">
                <a:solidFill>
                  <a:schemeClr val="dk1"/>
                </a:solidFill>
                <a:latin typeface="Calibri" panose="020F0502020204030204" pitchFamily="34" charset="0"/>
                <a:cs typeface="Calibri" panose="020F0502020204030204" pitchFamily="34" charset="0"/>
                <a:sym typeface="Arial"/>
              </a:rPr>
              <a:t>Audio</a:t>
            </a:r>
            <a:endParaRPr>
              <a:latin typeface="Calibri" panose="020F0502020204030204" pitchFamily="34" charset="0"/>
              <a:cs typeface="Calibri" panose="020F0502020204030204" pitchFamily="34" charset="0"/>
            </a:endParaRPr>
          </a:p>
        </p:txBody>
      </p:sp>
      <p:grpSp>
        <p:nvGrpSpPr>
          <p:cNvPr id="204" name="Google Shape;204;p2"/>
          <p:cNvGrpSpPr/>
          <p:nvPr/>
        </p:nvGrpSpPr>
        <p:grpSpPr>
          <a:xfrm>
            <a:off x="609600" y="3833839"/>
            <a:ext cx="6591719" cy="2240841"/>
            <a:chOff x="2800141" y="3790473"/>
            <a:chExt cx="6591719" cy="2240841"/>
          </a:xfrm>
        </p:grpSpPr>
        <p:sp>
          <p:nvSpPr>
            <p:cNvPr id="205" name="Google Shape;205;p2"/>
            <p:cNvSpPr/>
            <p:nvPr/>
          </p:nvSpPr>
          <p:spPr>
            <a:xfrm>
              <a:off x="2800141" y="3790473"/>
              <a:ext cx="6591719" cy="2240841"/>
            </a:xfrm>
            <a:prstGeom prst="rect">
              <a:avLst/>
            </a:prstGeom>
            <a:solidFill>
              <a:srgbClr val="3F3F3F"/>
            </a:solidFill>
            <a:ln w="9525" cap="flat" cmpd="sng">
              <a:solidFill>
                <a:srgbClr val="00296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206" name="Google Shape;206;p2" descr="Graphical user interface, application&#10;&#10;Description automatically generated"/>
            <p:cNvPicPr preferRelativeResize="0"/>
            <p:nvPr/>
          </p:nvPicPr>
          <p:blipFill rotWithShape="1">
            <a:blip r:embed="rId5">
              <a:alphaModFix/>
            </a:blip>
            <a:srcRect/>
            <a:stretch/>
          </p:blipFill>
          <p:spPr>
            <a:xfrm>
              <a:off x="3011804" y="5499407"/>
              <a:ext cx="5846445" cy="262129"/>
            </a:xfrm>
            <a:prstGeom prst="rect">
              <a:avLst/>
            </a:prstGeom>
            <a:noFill/>
            <a:ln>
              <a:noFill/>
            </a:ln>
          </p:spPr>
        </p:pic>
        <p:pic>
          <p:nvPicPr>
            <p:cNvPr id="207" name="Google Shape;207;p2" descr="Graphical user interface, application&#10;&#10;Description automatically generated"/>
            <p:cNvPicPr preferRelativeResize="0"/>
            <p:nvPr/>
          </p:nvPicPr>
          <p:blipFill rotWithShape="1">
            <a:blip r:embed="rId6">
              <a:alphaModFix/>
            </a:blip>
            <a:srcRect/>
            <a:stretch/>
          </p:blipFill>
          <p:spPr>
            <a:xfrm>
              <a:off x="3545205" y="4436405"/>
              <a:ext cx="1521289" cy="853699"/>
            </a:xfrm>
            <a:prstGeom prst="rect">
              <a:avLst/>
            </a:prstGeom>
            <a:noFill/>
            <a:ln>
              <a:noFill/>
            </a:ln>
          </p:spPr>
        </p:pic>
        <p:pic>
          <p:nvPicPr>
            <p:cNvPr id="208" name="Google Shape;208;p2" descr="Graphical user interface, application&#10;&#10;Description automatically generated"/>
            <p:cNvPicPr preferRelativeResize="0"/>
            <p:nvPr/>
          </p:nvPicPr>
          <p:blipFill rotWithShape="1">
            <a:blip r:embed="rId7">
              <a:alphaModFix/>
            </a:blip>
            <a:srcRect/>
            <a:stretch/>
          </p:blipFill>
          <p:spPr>
            <a:xfrm>
              <a:off x="6379241" y="3949174"/>
              <a:ext cx="1926261" cy="1459197"/>
            </a:xfrm>
            <a:prstGeom prst="rect">
              <a:avLst/>
            </a:prstGeom>
            <a:noFill/>
            <a:ln>
              <a:noFill/>
            </a:ln>
          </p:spPr>
        </p:pic>
        <p:sp>
          <p:nvSpPr>
            <p:cNvPr id="209" name="Google Shape;209;p2"/>
            <p:cNvSpPr/>
            <p:nvPr/>
          </p:nvSpPr>
          <p:spPr>
            <a:xfrm>
              <a:off x="3651886" y="5431992"/>
              <a:ext cx="493872" cy="445233"/>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10" name="Google Shape;210;p2"/>
            <p:cNvSpPr/>
            <p:nvPr/>
          </p:nvSpPr>
          <p:spPr>
            <a:xfrm>
              <a:off x="6059217" y="4863254"/>
              <a:ext cx="1219200" cy="853699"/>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11" name="Google Shape;211;p2"/>
            <p:cNvSpPr/>
            <p:nvPr/>
          </p:nvSpPr>
          <p:spPr>
            <a:xfrm>
              <a:off x="3399489" y="4413693"/>
              <a:ext cx="1219200" cy="631957"/>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E949AC47-63C4-9DFD-401A-B256250D9ED3}"/>
              </a:ext>
            </a:extLst>
          </p:cNvPr>
          <p:cNvSpPr/>
          <p:nvPr/>
        </p:nvSpPr>
        <p:spPr>
          <a:xfrm>
            <a:off x="968850" y="1399871"/>
            <a:ext cx="4354712" cy="853799"/>
          </a:xfrm>
          <a:prstGeom prst="hex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REPRESENTATIVE</a:t>
            </a:r>
          </a:p>
        </p:txBody>
      </p:sp>
      <p:sp>
        <p:nvSpPr>
          <p:cNvPr id="2" name="Title 1">
            <a:extLst>
              <a:ext uri="{FF2B5EF4-FFF2-40B4-BE49-F238E27FC236}">
                <a16:creationId xmlns:a16="http://schemas.microsoft.com/office/drawing/2014/main" id="{14F58F33-8304-F02A-EC3A-7EF1B602131D}"/>
              </a:ext>
            </a:extLst>
          </p:cNvPr>
          <p:cNvSpPr>
            <a:spLocks noGrp="1"/>
          </p:cNvSpPr>
          <p:nvPr>
            <p:ph type="title"/>
          </p:nvPr>
        </p:nvSpPr>
        <p:spPr>
          <a:xfrm>
            <a:off x="592666" y="532027"/>
            <a:ext cx="11006667" cy="492443"/>
          </a:xfrm>
        </p:spPr>
        <p:txBody>
          <a:bodyPr/>
          <a:lstStyle/>
          <a:p>
            <a:r>
              <a:rPr lang="en-US"/>
              <a:t>Tenants of Good Data</a:t>
            </a:r>
          </a:p>
        </p:txBody>
      </p:sp>
      <p:sp>
        <p:nvSpPr>
          <p:cNvPr id="6" name="Oval 5">
            <a:extLst>
              <a:ext uri="{FF2B5EF4-FFF2-40B4-BE49-F238E27FC236}">
                <a16:creationId xmlns:a16="http://schemas.microsoft.com/office/drawing/2014/main" id="{DED794CB-EC1B-3834-B12D-9EC18847850B}"/>
              </a:ext>
            </a:extLst>
          </p:cNvPr>
          <p:cNvSpPr/>
          <p:nvPr/>
        </p:nvSpPr>
        <p:spPr>
          <a:xfrm>
            <a:off x="557304" y="1485654"/>
            <a:ext cx="716013" cy="7160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1</a:t>
            </a:r>
          </a:p>
        </p:txBody>
      </p:sp>
      <p:sp>
        <p:nvSpPr>
          <p:cNvPr id="8" name="Hexagon 7">
            <a:extLst>
              <a:ext uri="{FF2B5EF4-FFF2-40B4-BE49-F238E27FC236}">
                <a16:creationId xmlns:a16="http://schemas.microsoft.com/office/drawing/2014/main" id="{1BFCD572-E5A6-D38D-CEA1-7B347F6CBFBA}"/>
              </a:ext>
            </a:extLst>
          </p:cNvPr>
          <p:cNvSpPr/>
          <p:nvPr/>
        </p:nvSpPr>
        <p:spPr>
          <a:xfrm>
            <a:off x="968850" y="2522183"/>
            <a:ext cx="4354712" cy="853799"/>
          </a:xfrm>
          <a:prstGeom prst="hex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COMPREHENSIVE</a:t>
            </a:r>
          </a:p>
        </p:txBody>
      </p:sp>
      <p:sp>
        <p:nvSpPr>
          <p:cNvPr id="9" name="Oval 8">
            <a:extLst>
              <a:ext uri="{FF2B5EF4-FFF2-40B4-BE49-F238E27FC236}">
                <a16:creationId xmlns:a16="http://schemas.microsoft.com/office/drawing/2014/main" id="{81519336-3D99-27CD-FFB9-51E63ECF85E7}"/>
              </a:ext>
            </a:extLst>
          </p:cNvPr>
          <p:cNvSpPr/>
          <p:nvPr/>
        </p:nvSpPr>
        <p:spPr>
          <a:xfrm>
            <a:off x="557304" y="2607966"/>
            <a:ext cx="716013" cy="7160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2</a:t>
            </a:r>
          </a:p>
        </p:txBody>
      </p:sp>
      <p:sp>
        <p:nvSpPr>
          <p:cNvPr id="10" name="Hexagon 9">
            <a:extLst>
              <a:ext uri="{FF2B5EF4-FFF2-40B4-BE49-F238E27FC236}">
                <a16:creationId xmlns:a16="http://schemas.microsoft.com/office/drawing/2014/main" id="{00B713A4-3167-B0D4-C81A-F3AC913BEB03}"/>
              </a:ext>
            </a:extLst>
          </p:cNvPr>
          <p:cNvSpPr/>
          <p:nvPr/>
        </p:nvSpPr>
        <p:spPr>
          <a:xfrm>
            <a:off x="1004212" y="3644495"/>
            <a:ext cx="4354712" cy="853799"/>
          </a:xfrm>
          <a:prstGeom prst="hex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TIMELY</a:t>
            </a:r>
          </a:p>
        </p:txBody>
      </p:sp>
      <p:sp>
        <p:nvSpPr>
          <p:cNvPr id="11" name="Oval 10">
            <a:extLst>
              <a:ext uri="{FF2B5EF4-FFF2-40B4-BE49-F238E27FC236}">
                <a16:creationId xmlns:a16="http://schemas.microsoft.com/office/drawing/2014/main" id="{B11BCE4A-2D2F-80BF-77D7-072F2B9DEC20}"/>
              </a:ext>
            </a:extLst>
          </p:cNvPr>
          <p:cNvSpPr/>
          <p:nvPr/>
        </p:nvSpPr>
        <p:spPr>
          <a:xfrm>
            <a:off x="592666" y="3730278"/>
            <a:ext cx="716013" cy="7160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3</a:t>
            </a:r>
          </a:p>
        </p:txBody>
      </p:sp>
      <p:sp>
        <p:nvSpPr>
          <p:cNvPr id="12" name="Hexagon 11">
            <a:extLst>
              <a:ext uri="{FF2B5EF4-FFF2-40B4-BE49-F238E27FC236}">
                <a16:creationId xmlns:a16="http://schemas.microsoft.com/office/drawing/2014/main" id="{93BCCA93-C949-D6F9-C10B-3BED02E3B347}"/>
              </a:ext>
            </a:extLst>
          </p:cNvPr>
          <p:cNvSpPr/>
          <p:nvPr/>
        </p:nvSpPr>
        <p:spPr>
          <a:xfrm>
            <a:off x="1004212" y="4852590"/>
            <a:ext cx="4354712" cy="853799"/>
          </a:xfrm>
          <a:prstGeom prst="hex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STRUCTURED/GOVERNED</a:t>
            </a:r>
          </a:p>
        </p:txBody>
      </p:sp>
      <p:sp>
        <p:nvSpPr>
          <p:cNvPr id="13" name="Oval 12">
            <a:extLst>
              <a:ext uri="{FF2B5EF4-FFF2-40B4-BE49-F238E27FC236}">
                <a16:creationId xmlns:a16="http://schemas.microsoft.com/office/drawing/2014/main" id="{096E5461-5408-8AED-7229-3E3B61346079}"/>
              </a:ext>
            </a:extLst>
          </p:cNvPr>
          <p:cNvSpPr/>
          <p:nvPr/>
        </p:nvSpPr>
        <p:spPr>
          <a:xfrm>
            <a:off x="592666" y="4938373"/>
            <a:ext cx="716013" cy="7160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4</a:t>
            </a:r>
          </a:p>
        </p:txBody>
      </p:sp>
      <p:sp>
        <p:nvSpPr>
          <p:cNvPr id="14" name="Hexagon 13">
            <a:extLst>
              <a:ext uri="{FF2B5EF4-FFF2-40B4-BE49-F238E27FC236}">
                <a16:creationId xmlns:a16="http://schemas.microsoft.com/office/drawing/2014/main" id="{6A719ED9-9EF4-7745-FA93-0176BE782574}"/>
              </a:ext>
            </a:extLst>
          </p:cNvPr>
          <p:cNvSpPr/>
          <p:nvPr/>
        </p:nvSpPr>
        <p:spPr>
          <a:xfrm>
            <a:off x="6783015" y="1973125"/>
            <a:ext cx="4354712" cy="853799"/>
          </a:xfrm>
          <a:prstGeom prst="hex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ACTIONABLE</a:t>
            </a:r>
          </a:p>
        </p:txBody>
      </p:sp>
      <p:sp>
        <p:nvSpPr>
          <p:cNvPr id="15" name="Oval 14">
            <a:extLst>
              <a:ext uri="{FF2B5EF4-FFF2-40B4-BE49-F238E27FC236}">
                <a16:creationId xmlns:a16="http://schemas.microsoft.com/office/drawing/2014/main" id="{73B38BC1-303D-8CE7-B390-12AF895ECF14}"/>
              </a:ext>
            </a:extLst>
          </p:cNvPr>
          <p:cNvSpPr/>
          <p:nvPr/>
        </p:nvSpPr>
        <p:spPr>
          <a:xfrm>
            <a:off x="6371469" y="2058908"/>
            <a:ext cx="716013" cy="7160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5</a:t>
            </a:r>
          </a:p>
        </p:txBody>
      </p:sp>
      <p:sp>
        <p:nvSpPr>
          <p:cNvPr id="16" name="Hexagon 15">
            <a:extLst>
              <a:ext uri="{FF2B5EF4-FFF2-40B4-BE49-F238E27FC236}">
                <a16:creationId xmlns:a16="http://schemas.microsoft.com/office/drawing/2014/main" id="{CD7FC7F9-F14E-E7BF-970A-D76CA7BBDFF9}"/>
              </a:ext>
            </a:extLst>
          </p:cNvPr>
          <p:cNvSpPr/>
          <p:nvPr/>
        </p:nvSpPr>
        <p:spPr>
          <a:xfrm>
            <a:off x="6818377" y="3095437"/>
            <a:ext cx="4354712" cy="853799"/>
          </a:xfrm>
          <a:prstGeom prst="hex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OBJECTIVE vs SUBJECTIVE</a:t>
            </a:r>
          </a:p>
        </p:txBody>
      </p:sp>
      <p:sp>
        <p:nvSpPr>
          <p:cNvPr id="17" name="Oval 16">
            <a:extLst>
              <a:ext uri="{FF2B5EF4-FFF2-40B4-BE49-F238E27FC236}">
                <a16:creationId xmlns:a16="http://schemas.microsoft.com/office/drawing/2014/main" id="{1CA4C568-0046-EBB0-1553-D8F4D7FF694E}"/>
              </a:ext>
            </a:extLst>
          </p:cNvPr>
          <p:cNvSpPr/>
          <p:nvPr/>
        </p:nvSpPr>
        <p:spPr>
          <a:xfrm>
            <a:off x="6406831" y="3181220"/>
            <a:ext cx="716013" cy="7160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6</a:t>
            </a:r>
          </a:p>
        </p:txBody>
      </p:sp>
      <p:sp>
        <p:nvSpPr>
          <p:cNvPr id="18" name="Hexagon 17">
            <a:extLst>
              <a:ext uri="{FF2B5EF4-FFF2-40B4-BE49-F238E27FC236}">
                <a16:creationId xmlns:a16="http://schemas.microsoft.com/office/drawing/2014/main" id="{2973935A-D8BD-517E-7E8F-CB0C1BE88A39}"/>
              </a:ext>
            </a:extLst>
          </p:cNvPr>
          <p:cNvSpPr/>
          <p:nvPr/>
        </p:nvSpPr>
        <p:spPr>
          <a:xfrm>
            <a:off x="6818377" y="4303532"/>
            <a:ext cx="4354712" cy="853799"/>
          </a:xfrm>
          <a:prstGeom prst="hex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PREDICTABLE</a:t>
            </a:r>
          </a:p>
          <a:p>
            <a:pPr algn="ctr"/>
            <a:r>
              <a:rPr lang="en-US" sz="2000">
                <a:solidFill>
                  <a:schemeClr val="tx1"/>
                </a:solidFill>
              </a:rPr>
              <a:t>(LEADING vs LAGGING)</a:t>
            </a:r>
          </a:p>
        </p:txBody>
      </p:sp>
      <p:sp>
        <p:nvSpPr>
          <p:cNvPr id="19" name="Oval 18">
            <a:extLst>
              <a:ext uri="{FF2B5EF4-FFF2-40B4-BE49-F238E27FC236}">
                <a16:creationId xmlns:a16="http://schemas.microsoft.com/office/drawing/2014/main" id="{0BA10027-87EC-7057-4115-09BD7D0F84F9}"/>
              </a:ext>
            </a:extLst>
          </p:cNvPr>
          <p:cNvSpPr/>
          <p:nvPr/>
        </p:nvSpPr>
        <p:spPr>
          <a:xfrm>
            <a:off x="6406831" y="4389315"/>
            <a:ext cx="716013" cy="71601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7</a:t>
            </a:r>
          </a:p>
        </p:txBody>
      </p:sp>
    </p:spTree>
    <p:extLst>
      <p:ext uri="{BB962C8B-B14F-4D97-AF65-F5344CB8AC3E}">
        <p14:creationId xmlns:p14="http://schemas.microsoft.com/office/powerpoint/2010/main" val="1725371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0B77-F411-D7FD-3B02-92AC536352DF}"/>
              </a:ext>
            </a:extLst>
          </p:cNvPr>
          <p:cNvSpPr>
            <a:spLocks noGrp="1"/>
          </p:cNvSpPr>
          <p:nvPr>
            <p:ph type="title"/>
          </p:nvPr>
        </p:nvSpPr>
        <p:spPr/>
        <p:txBody>
          <a:bodyPr/>
          <a:lstStyle/>
          <a:p>
            <a:r>
              <a:rPr lang="en-GB" sz="3200" b="1" kern="1200">
                <a:latin typeface="Calibri" panose="020F0502020204030204"/>
                <a:ea typeface="+mn-ea"/>
                <a:cs typeface="Calibri"/>
              </a:rPr>
              <a:t>Data Governance </a:t>
            </a:r>
            <a:br>
              <a:rPr lang="en-GB" sz="3200" b="1" kern="1200">
                <a:latin typeface="Calibri" panose="020F0502020204030204"/>
                <a:ea typeface="+mn-ea"/>
                <a:cs typeface="+mn-cs"/>
              </a:rPr>
            </a:br>
            <a:endParaRPr lang="en-US"/>
          </a:p>
        </p:txBody>
      </p:sp>
      <p:sp>
        <p:nvSpPr>
          <p:cNvPr id="3" name="Text Placeholder 2">
            <a:extLst>
              <a:ext uri="{FF2B5EF4-FFF2-40B4-BE49-F238E27FC236}">
                <a16:creationId xmlns:a16="http://schemas.microsoft.com/office/drawing/2014/main" id="{D7619EBE-19E2-ED39-086A-31654D466BD0}"/>
              </a:ext>
            </a:extLst>
          </p:cNvPr>
          <p:cNvSpPr>
            <a:spLocks noGrp="1"/>
          </p:cNvSpPr>
          <p:nvPr>
            <p:ph type="body" sz="quarter" idx="4294967295"/>
          </p:nvPr>
        </p:nvSpPr>
        <p:spPr>
          <a:xfrm>
            <a:off x="8465936" y="6157297"/>
            <a:ext cx="5070475" cy="373063"/>
          </a:xfrm>
          <a:prstGeom prst="rect">
            <a:avLst/>
          </a:prstGeom>
        </p:spPr>
        <p:txBody>
          <a:bodyPr/>
          <a:lstStyle/>
          <a:p>
            <a:r>
              <a:rPr lang="en-US" sz="1100" i="1">
                <a:latin typeface="Times New Roman" panose="02020603050405020304" pitchFamily="18" charset="0"/>
                <a:cs typeface="Times New Roman" panose="02020603050405020304" pitchFamily="18" charset="0"/>
              </a:rPr>
              <a:t>Source: University of British Columbia Office of the CIO</a:t>
            </a:r>
          </a:p>
        </p:txBody>
      </p:sp>
      <p:sp>
        <p:nvSpPr>
          <p:cNvPr id="14" name="TextBox 13">
            <a:extLst>
              <a:ext uri="{FF2B5EF4-FFF2-40B4-BE49-F238E27FC236}">
                <a16:creationId xmlns:a16="http://schemas.microsoft.com/office/drawing/2014/main" id="{B946176B-43EF-745D-CA81-8BC691F102E6}"/>
              </a:ext>
            </a:extLst>
          </p:cNvPr>
          <p:cNvSpPr txBox="1"/>
          <p:nvPr/>
        </p:nvSpPr>
        <p:spPr>
          <a:xfrm>
            <a:off x="376112" y="1473692"/>
            <a:ext cx="3423556" cy="776449"/>
          </a:xfrm>
          <a:prstGeom prst="rect">
            <a:avLst/>
          </a:prstGeom>
          <a:noFill/>
        </p:spPr>
        <p:txBody>
          <a:bodyPr wrap="none" lIns="0" tIns="0" rIns="0" bIns="0" rtlCol="0" anchor="t">
            <a:noAutofit/>
          </a:bodyPr>
          <a:lstStyle/>
          <a:p>
            <a:pPr defTabSz="609585">
              <a:lnSpc>
                <a:spcPts val="3733"/>
              </a:lnSpc>
              <a:spcAft>
                <a:spcPts val="800"/>
              </a:spcAft>
              <a:buClr>
                <a:srgbClr val="EE2E24"/>
              </a:buClr>
              <a:buSzPct val="90000"/>
            </a:pPr>
            <a:endParaRPr lang="en-GB" sz="3730" b="1" kern="1200">
              <a:latin typeface="Calibri" panose="020F0502020204030204"/>
              <a:ea typeface="+mn-ea"/>
              <a:cs typeface="+mn-cs"/>
            </a:endParaRPr>
          </a:p>
        </p:txBody>
      </p:sp>
      <p:pic>
        <p:nvPicPr>
          <p:cNvPr id="6146" name="Picture 2" descr="Data Governance Program | Office of the CIO">
            <a:extLst>
              <a:ext uri="{FF2B5EF4-FFF2-40B4-BE49-F238E27FC236}">
                <a16:creationId xmlns:a16="http://schemas.microsoft.com/office/drawing/2014/main" id="{971894B2-ECDA-63B4-061E-581B396DC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221" y="432573"/>
            <a:ext cx="8918532" cy="599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058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140C8F-DF4E-9FD0-71E4-8B08951E34E9}"/>
              </a:ext>
            </a:extLst>
          </p:cNvPr>
          <p:cNvSpPr>
            <a:spLocks noGrp="1"/>
          </p:cNvSpPr>
          <p:nvPr>
            <p:ph type="title"/>
          </p:nvPr>
        </p:nvSpPr>
        <p:spPr>
          <a:xfrm>
            <a:off x="0" y="426959"/>
            <a:ext cx="11307483" cy="860053"/>
          </a:xfrm>
        </p:spPr>
        <p:txBody>
          <a:bodyPr/>
          <a:lstStyle/>
          <a:p>
            <a:r>
              <a:rPr lang="en-US" sz="3200">
                <a:latin typeface="Calibri" panose="020F0502020204030204" pitchFamily="34" charset="0"/>
                <a:cs typeface="Calibri" panose="020F0502020204030204" pitchFamily="34" charset="0"/>
              </a:rPr>
              <a:t>Program Dashboard Metrics</a:t>
            </a:r>
          </a:p>
        </p:txBody>
      </p:sp>
      <p:graphicFrame>
        <p:nvGraphicFramePr>
          <p:cNvPr id="2" name="Diagram 1">
            <a:extLst>
              <a:ext uri="{FF2B5EF4-FFF2-40B4-BE49-F238E27FC236}">
                <a16:creationId xmlns:a16="http://schemas.microsoft.com/office/drawing/2014/main" id="{3DFE16EE-26E8-A03C-C5CF-F623272A55F7}"/>
              </a:ext>
            </a:extLst>
          </p:cNvPr>
          <p:cNvGraphicFramePr/>
          <p:nvPr>
            <p:extLst>
              <p:ext uri="{D42A27DB-BD31-4B8C-83A1-F6EECF244321}">
                <p14:modId xmlns:p14="http://schemas.microsoft.com/office/powerpoint/2010/main" val="3808327129"/>
              </p:ext>
            </p:extLst>
          </p:nvPr>
        </p:nvGraphicFramePr>
        <p:xfrm>
          <a:off x="384131" y="1091701"/>
          <a:ext cx="11423737" cy="5587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3686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140C8F-DF4E-9FD0-71E4-8B08951E34E9}"/>
              </a:ext>
            </a:extLst>
          </p:cNvPr>
          <p:cNvSpPr>
            <a:spLocks noGrp="1"/>
          </p:cNvSpPr>
          <p:nvPr>
            <p:ph type="title"/>
          </p:nvPr>
        </p:nvSpPr>
        <p:spPr/>
        <p:txBody>
          <a:bodyPr/>
          <a:lstStyle/>
          <a:p>
            <a:r>
              <a:rPr lang="en-US"/>
              <a:t>MSP / VMS Metrics</a:t>
            </a:r>
          </a:p>
        </p:txBody>
      </p:sp>
      <p:sp>
        <p:nvSpPr>
          <p:cNvPr id="2" name="Rounded Rectangle 1">
            <a:extLst>
              <a:ext uri="{FF2B5EF4-FFF2-40B4-BE49-F238E27FC236}">
                <a16:creationId xmlns:a16="http://schemas.microsoft.com/office/drawing/2014/main" id="{8BBACFA1-76B2-187B-907D-9C704024F379}"/>
              </a:ext>
            </a:extLst>
          </p:cNvPr>
          <p:cNvSpPr/>
          <p:nvPr/>
        </p:nvSpPr>
        <p:spPr>
          <a:xfrm>
            <a:off x="288099" y="2317315"/>
            <a:ext cx="5461348" cy="341960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buNone/>
            </a:pPr>
            <a:endParaRPr lang="en-US" sz="2000"/>
          </a:p>
          <a:p>
            <a:pPr marL="285750" indent="-285750">
              <a:buClr>
                <a:srgbClr val="FF0000"/>
              </a:buClr>
              <a:buFont typeface="Wingdings" panose="05000000000000000000" pitchFamily="2" charset="2"/>
              <a:buChar char="§"/>
            </a:pPr>
            <a:r>
              <a:rPr lang="en-US" sz="2000">
                <a:solidFill>
                  <a:schemeClr val="tx1"/>
                </a:solidFill>
              </a:rPr>
              <a:t>Service levels</a:t>
            </a:r>
          </a:p>
          <a:p>
            <a:pPr marL="285750" indent="-285750">
              <a:buClr>
                <a:srgbClr val="FF0000"/>
              </a:buClr>
              <a:buFont typeface="Wingdings" panose="05000000000000000000" pitchFamily="2" charset="2"/>
              <a:buChar char="§"/>
            </a:pPr>
            <a:r>
              <a:rPr lang="en-US" sz="2000">
                <a:solidFill>
                  <a:schemeClr val="tx1"/>
                </a:solidFill>
              </a:rPr>
              <a:t>Ability to fill requests on time</a:t>
            </a:r>
          </a:p>
          <a:p>
            <a:pPr marL="285750" indent="-285750">
              <a:buClr>
                <a:srgbClr val="FF0000"/>
              </a:buClr>
              <a:buFont typeface="Wingdings" panose="05000000000000000000" pitchFamily="2" charset="2"/>
              <a:buChar char="§"/>
            </a:pPr>
            <a:r>
              <a:rPr lang="en-US" sz="2000">
                <a:solidFill>
                  <a:schemeClr val="tx1"/>
                </a:solidFill>
              </a:rPr>
              <a:t>Talent Quality: Right skills</a:t>
            </a:r>
          </a:p>
          <a:p>
            <a:pPr marL="285750" indent="-285750">
              <a:buClr>
                <a:srgbClr val="FF0000"/>
              </a:buClr>
              <a:buFont typeface="Wingdings" panose="05000000000000000000" pitchFamily="2" charset="2"/>
              <a:buChar char="§"/>
            </a:pPr>
            <a:r>
              <a:rPr lang="en-US" sz="2000">
                <a:solidFill>
                  <a:schemeClr val="tx1"/>
                </a:solidFill>
              </a:rPr>
              <a:t>Talent Quality: Right price</a:t>
            </a:r>
          </a:p>
          <a:p>
            <a:pPr marL="285750" indent="-285750">
              <a:buClr>
                <a:srgbClr val="FF0000"/>
              </a:buClr>
              <a:buFont typeface="Wingdings" panose="05000000000000000000" pitchFamily="2" charset="2"/>
              <a:buChar char="§"/>
            </a:pPr>
            <a:r>
              <a:rPr lang="en-US" sz="2000">
                <a:solidFill>
                  <a:schemeClr val="tx1"/>
                </a:solidFill>
              </a:rPr>
              <a:t>NPS and CSAT levels</a:t>
            </a:r>
          </a:p>
          <a:p>
            <a:pPr algn="ctr"/>
            <a:endParaRPr lang="en-US" sz="2000"/>
          </a:p>
        </p:txBody>
      </p:sp>
      <p:sp>
        <p:nvSpPr>
          <p:cNvPr id="4" name="Rounded Rectangle 3">
            <a:extLst>
              <a:ext uri="{FF2B5EF4-FFF2-40B4-BE49-F238E27FC236}">
                <a16:creationId xmlns:a16="http://schemas.microsoft.com/office/drawing/2014/main" id="{8499CB95-C40B-56EB-837F-F22783803668}"/>
              </a:ext>
            </a:extLst>
          </p:cNvPr>
          <p:cNvSpPr/>
          <p:nvPr/>
        </p:nvSpPr>
        <p:spPr>
          <a:xfrm>
            <a:off x="6392451" y="2317315"/>
            <a:ext cx="5461348" cy="341960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FF0000"/>
              </a:buClr>
              <a:buFont typeface="Wingdings" panose="05000000000000000000" pitchFamily="2" charset="2"/>
              <a:buChar char="§"/>
            </a:pPr>
            <a:endParaRPr lang="en-US" sz="2000"/>
          </a:p>
          <a:p>
            <a:pPr marL="285750" indent="-285750">
              <a:buClr>
                <a:srgbClr val="FF0000"/>
              </a:buClr>
              <a:buFont typeface="Wingdings" panose="05000000000000000000" pitchFamily="2" charset="2"/>
              <a:buChar char="§"/>
            </a:pPr>
            <a:r>
              <a:rPr lang="en-US" sz="2000">
                <a:solidFill>
                  <a:schemeClr val="tx1"/>
                </a:solidFill>
              </a:rPr>
              <a:t>Response times</a:t>
            </a:r>
          </a:p>
          <a:p>
            <a:pPr marL="285750" indent="-285750">
              <a:buClr>
                <a:srgbClr val="FF0000"/>
              </a:buClr>
              <a:buFont typeface="Wingdings" panose="05000000000000000000" pitchFamily="2" charset="2"/>
              <a:buChar char="§"/>
            </a:pPr>
            <a:r>
              <a:rPr lang="en-US" sz="2000">
                <a:solidFill>
                  <a:schemeClr val="tx1"/>
                </a:solidFill>
              </a:rPr>
              <a:t>System down time/speed</a:t>
            </a:r>
          </a:p>
          <a:p>
            <a:pPr marL="285750" indent="-285750">
              <a:buClr>
                <a:srgbClr val="FF0000"/>
              </a:buClr>
              <a:buFont typeface="Wingdings" panose="05000000000000000000" pitchFamily="2" charset="2"/>
              <a:buChar char="§"/>
            </a:pPr>
            <a:r>
              <a:rPr lang="en-US" sz="2000">
                <a:solidFill>
                  <a:schemeClr val="tx1"/>
                </a:solidFill>
              </a:rPr>
              <a:t>Enhancements/Pace of innovation</a:t>
            </a:r>
          </a:p>
          <a:p>
            <a:pPr marL="285750" indent="-285750">
              <a:buClr>
                <a:srgbClr val="FF0000"/>
              </a:buClr>
              <a:buFont typeface="Wingdings" panose="05000000000000000000" pitchFamily="2" charset="2"/>
              <a:buChar char="§"/>
            </a:pPr>
            <a:r>
              <a:rPr lang="en-US" sz="2000">
                <a:solidFill>
                  <a:schemeClr val="tx1"/>
                </a:solidFill>
              </a:rPr>
              <a:t>Customer service delivery/uptime guarantee</a:t>
            </a:r>
          </a:p>
          <a:p>
            <a:pPr marL="285750" indent="-285750">
              <a:buClr>
                <a:srgbClr val="FF0000"/>
              </a:buClr>
              <a:buFont typeface="Wingdings" panose="05000000000000000000" pitchFamily="2" charset="2"/>
              <a:buChar char="§"/>
            </a:pPr>
            <a:r>
              <a:rPr lang="en-US" sz="2000">
                <a:solidFill>
                  <a:schemeClr val="tx1"/>
                </a:solidFill>
              </a:rPr>
              <a:t>Change management capability</a:t>
            </a:r>
          </a:p>
          <a:p>
            <a:pPr marL="285750" indent="-285750">
              <a:buClr>
                <a:srgbClr val="FF0000"/>
              </a:buClr>
              <a:buFont typeface="Wingdings" panose="05000000000000000000" pitchFamily="2" charset="2"/>
              <a:buChar char="§"/>
            </a:pPr>
            <a:r>
              <a:rPr lang="en-US" sz="2000">
                <a:solidFill>
                  <a:schemeClr val="tx1"/>
                </a:solidFill>
              </a:rPr>
              <a:t>Pace of innovation</a:t>
            </a:r>
          </a:p>
          <a:p>
            <a:pPr marL="285750" indent="-285750">
              <a:buClr>
                <a:srgbClr val="FF0000"/>
              </a:buClr>
              <a:buFont typeface="Wingdings" panose="05000000000000000000" pitchFamily="2" charset="2"/>
              <a:buChar char="§"/>
            </a:pPr>
            <a:r>
              <a:rPr lang="en-US" sz="2000">
                <a:solidFill>
                  <a:schemeClr val="tx1"/>
                </a:solidFill>
              </a:rPr>
              <a:t>NPS and CSAT levels</a:t>
            </a:r>
          </a:p>
          <a:p>
            <a:pPr algn="ctr"/>
            <a:endParaRPr lang="en-US" sz="2000"/>
          </a:p>
        </p:txBody>
      </p:sp>
      <p:sp>
        <p:nvSpPr>
          <p:cNvPr id="5" name="Rectangle 4">
            <a:extLst>
              <a:ext uri="{FF2B5EF4-FFF2-40B4-BE49-F238E27FC236}">
                <a16:creationId xmlns:a16="http://schemas.microsoft.com/office/drawing/2014/main" id="{52CA38A3-C782-21A7-B5C9-3EE706219098}"/>
              </a:ext>
            </a:extLst>
          </p:cNvPr>
          <p:cNvSpPr/>
          <p:nvPr/>
        </p:nvSpPr>
        <p:spPr>
          <a:xfrm>
            <a:off x="1528175" y="2091847"/>
            <a:ext cx="2981195" cy="5386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MSP METRICS</a:t>
            </a:r>
          </a:p>
        </p:txBody>
      </p:sp>
      <p:sp>
        <p:nvSpPr>
          <p:cNvPr id="6" name="Rectangle 5">
            <a:extLst>
              <a:ext uri="{FF2B5EF4-FFF2-40B4-BE49-F238E27FC236}">
                <a16:creationId xmlns:a16="http://schemas.microsoft.com/office/drawing/2014/main" id="{3B18D8C3-03B2-82BA-EC57-E352A61E68C0}"/>
              </a:ext>
            </a:extLst>
          </p:cNvPr>
          <p:cNvSpPr/>
          <p:nvPr/>
        </p:nvSpPr>
        <p:spPr>
          <a:xfrm>
            <a:off x="7632527" y="2048005"/>
            <a:ext cx="2981195" cy="5386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VMS METRICS</a:t>
            </a:r>
          </a:p>
        </p:txBody>
      </p:sp>
    </p:spTree>
    <p:extLst>
      <p:ext uri="{BB962C8B-B14F-4D97-AF65-F5344CB8AC3E}">
        <p14:creationId xmlns:p14="http://schemas.microsoft.com/office/powerpoint/2010/main" val="1531050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easuring the Right Supplier Performance Metrics - SourceDay">
            <a:extLst>
              <a:ext uri="{FF2B5EF4-FFF2-40B4-BE49-F238E27FC236}">
                <a16:creationId xmlns:a16="http://schemas.microsoft.com/office/drawing/2014/main" id="{76A192B6-174A-1398-832E-B0C005504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915" y="1550067"/>
            <a:ext cx="6311250" cy="38580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87140C8F-DF4E-9FD0-71E4-8B08951E34E9}"/>
              </a:ext>
            </a:extLst>
          </p:cNvPr>
          <p:cNvSpPr>
            <a:spLocks noGrp="1"/>
          </p:cNvSpPr>
          <p:nvPr>
            <p:ph type="title"/>
          </p:nvPr>
        </p:nvSpPr>
        <p:spPr/>
        <p:txBody>
          <a:bodyPr/>
          <a:lstStyle/>
          <a:p>
            <a:r>
              <a:rPr lang="en-US"/>
              <a:t>Staffing Supplier Scorecard Metrics</a:t>
            </a:r>
          </a:p>
        </p:txBody>
      </p:sp>
      <p:sp>
        <p:nvSpPr>
          <p:cNvPr id="8" name="Text Placeholder 7">
            <a:extLst>
              <a:ext uri="{FF2B5EF4-FFF2-40B4-BE49-F238E27FC236}">
                <a16:creationId xmlns:a16="http://schemas.microsoft.com/office/drawing/2014/main" id="{EC9CBBF5-16AC-4209-A5F2-89F58C39C1F2}"/>
              </a:ext>
            </a:extLst>
          </p:cNvPr>
          <p:cNvSpPr>
            <a:spLocks noGrp="1"/>
          </p:cNvSpPr>
          <p:nvPr>
            <p:ph type="body" idx="4294967295"/>
          </p:nvPr>
        </p:nvSpPr>
        <p:spPr>
          <a:xfrm>
            <a:off x="497394" y="1550067"/>
            <a:ext cx="5379867" cy="3000375"/>
          </a:xfrm>
          <a:prstGeom prst="rect">
            <a:avLst/>
          </a:prstGeom>
        </p:spPr>
        <p:txBody>
          <a:bodyPr numCol="1"/>
          <a:lstStyle/>
          <a:p>
            <a:pPr marL="0" indent="0">
              <a:buNone/>
            </a:pPr>
            <a:r>
              <a:rPr lang="en-US" sz="2000">
                <a:latin typeface="Calibri" panose="020F0502020204030204" pitchFamily="34" charset="0"/>
                <a:cs typeface="Calibri" panose="020F0502020204030204" pitchFamily="34" charset="0"/>
              </a:rPr>
              <a:t>Sample of vendor scorecard metrics are:</a:t>
            </a:r>
          </a:p>
          <a:p>
            <a:pPr marL="45720" indent="0" fontAlgn="base">
              <a:buNone/>
            </a:pPr>
            <a:endParaRPr lang="en-US" sz="2000" b="0" i="0">
              <a:solidFill>
                <a:schemeClr val="tx1"/>
              </a:solidFill>
              <a:effectLst/>
              <a:latin typeface="Calibri" panose="020F0502020204030204" pitchFamily="34" charset="0"/>
              <a:cs typeface="Calibri" panose="020F0502020204030204" pitchFamily="34" charset="0"/>
            </a:endParaRP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Percent of requisitions </a:t>
            </a:r>
            <a:r>
              <a:rPr lang="en-US" sz="2000">
                <a:solidFill>
                  <a:schemeClr val="tx1"/>
                </a:solidFill>
                <a:latin typeface="Calibri" panose="020F0502020204030204" pitchFamily="34" charset="0"/>
                <a:cs typeface="Calibri" panose="020F0502020204030204" pitchFamily="34" charset="0"/>
              </a:rPr>
              <a:t>s</a:t>
            </a:r>
            <a:r>
              <a:rPr lang="en-US" sz="2000" b="0" i="0">
                <a:solidFill>
                  <a:schemeClr val="tx1"/>
                </a:solidFill>
                <a:effectLst/>
                <a:latin typeface="Calibri" panose="020F0502020204030204" pitchFamily="34" charset="0"/>
                <a:cs typeface="Calibri" panose="020F0502020204030204" pitchFamily="34" charset="0"/>
              </a:rPr>
              <a:t>ubmitted </a:t>
            </a:r>
            <a:r>
              <a:rPr lang="en-US" sz="2000">
                <a:solidFill>
                  <a:schemeClr val="tx1"/>
                </a:solidFill>
                <a:latin typeface="Calibri" panose="020F0502020204030204" pitchFamily="34" charset="0"/>
                <a:cs typeface="Calibri" panose="020F0502020204030204" pitchFamily="34" charset="0"/>
              </a:rPr>
              <a:t>a</a:t>
            </a:r>
            <a:r>
              <a:rPr lang="en-US" sz="2000" b="0" i="0">
                <a:solidFill>
                  <a:schemeClr val="tx1"/>
                </a:solidFill>
                <a:effectLst/>
                <a:latin typeface="Calibri" panose="020F0502020204030204" pitchFamily="34" charset="0"/>
                <a:cs typeface="Calibri" panose="020F0502020204030204" pitchFamily="34" charset="0"/>
              </a:rPr>
              <a:t>gainst </a:t>
            </a: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Average n</a:t>
            </a:r>
            <a:r>
              <a:rPr lang="en-US" sz="2000">
                <a:solidFill>
                  <a:schemeClr val="tx1"/>
                </a:solidFill>
                <a:latin typeface="Calibri" panose="020F0502020204030204" pitchFamily="34" charset="0"/>
                <a:cs typeface="Calibri" panose="020F0502020204030204" pitchFamily="34" charset="0"/>
              </a:rPr>
              <a:t>umber of candidates submitted per requisition</a:t>
            </a: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First work </a:t>
            </a:r>
            <a:r>
              <a:rPr lang="en-US" sz="2000">
                <a:solidFill>
                  <a:schemeClr val="tx1"/>
                </a:solidFill>
                <a:latin typeface="Calibri" panose="020F0502020204030204" pitchFamily="34" charset="0"/>
                <a:cs typeface="Calibri" panose="020F0502020204030204" pitchFamily="34" charset="0"/>
              </a:rPr>
              <a:t>o</a:t>
            </a:r>
            <a:r>
              <a:rPr lang="en-US" sz="2000" b="0" i="0">
                <a:solidFill>
                  <a:schemeClr val="tx1"/>
                </a:solidFill>
                <a:effectLst/>
                <a:latin typeface="Calibri" panose="020F0502020204030204" pitchFamily="34" charset="0"/>
                <a:cs typeface="Calibri" panose="020F0502020204030204" pitchFamily="34" charset="0"/>
              </a:rPr>
              <a:t>rder </a:t>
            </a:r>
            <a:r>
              <a:rPr lang="en-US" sz="2000">
                <a:solidFill>
                  <a:schemeClr val="tx1"/>
                </a:solidFill>
                <a:latin typeface="Calibri" panose="020F0502020204030204" pitchFamily="34" charset="0"/>
                <a:cs typeface="Calibri" panose="020F0502020204030204" pitchFamily="34" charset="0"/>
              </a:rPr>
              <a:t>c</a:t>
            </a:r>
            <a:r>
              <a:rPr lang="en-US" sz="2000" b="0" i="0">
                <a:solidFill>
                  <a:schemeClr val="tx1"/>
                </a:solidFill>
                <a:effectLst/>
                <a:latin typeface="Calibri" panose="020F0502020204030204" pitchFamily="34" charset="0"/>
                <a:cs typeface="Calibri" panose="020F0502020204030204" pitchFamily="34" charset="0"/>
              </a:rPr>
              <a:t>ancellations </a:t>
            </a: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Average days to respond </a:t>
            </a:r>
          </a:p>
          <a:p>
            <a:pPr marL="388620" indent="-342900" fontAlgn="base">
              <a:buClr>
                <a:srgbClr val="FF0000"/>
              </a:buClr>
              <a:buFont typeface="Wingdings" panose="05000000000000000000" pitchFamily="2" charset="2"/>
              <a:buChar char="§"/>
            </a:pPr>
            <a:r>
              <a:rPr lang="en-US" sz="2000">
                <a:solidFill>
                  <a:schemeClr val="tx1"/>
                </a:solidFill>
                <a:latin typeface="Calibri" panose="020F0502020204030204" pitchFamily="34" charset="0"/>
                <a:cs typeface="Calibri" panose="020F0502020204030204" pitchFamily="34" charset="0"/>
              </a:rPr>
              <a:t>Number of candidate submittals to interviews</a:t>
            </a:r>
            <a:r>
              <a:rPr lang="en-US" sz="2000" b="0" i="0">
                <a:solidFill>
                  <a:schemeClr val="tx1"/>
                </a:solidFill>
                <a:effectLst/>
                <a:latin typeface="Calibri" panose="020F0502020204030204" pitchFamily="34" charset="0"/>
                <a:cs typeface="Calibri" panose="020F0502020204030204" pitchFamily="34" charset="0"/>
              </a:rPr>
              <a:t> </a:t>
            </a: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Percent of placements </a:t>
            </a: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Percent of negative </a:t>
            </a:r>
            <a:r>
              <a:rPr lang="en-US" sz="2000">
                <a:solidFill>
                  <a:schemeClr val="tx1"/>
                </a:solidFill>
                <a:latin typeface="Calibri" panose="020F0502020204030204" pitchFamily="34" charset="0"/>
                <a:cs typeface="Calibri" panose="020F0502020204030204" pitchFamily="34" charset="0"/>
              </a:rPr>
              <a:t>a</a:t>
            </a:r>
            <a:r>
              <a:rPr lang="en-US" sz="2000" b="0" i="0">
                <a:solidFill>
                  <a:schemeClr val="tx1"/>
                </a:solidFill>
                <a:effectLst/>
                <a:latin typeface="Calibri" panose="020F0502020204030204" pitchFamily="34" charset="0"/>
                <a:cs typeface="Calibri" panose="020F0502020204030204" pitchFamily="34" charset="0"/>
              </a:rPr>
              <a:t>ttrition (Unplanned Turnover) </a:t>
            </a: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Percent of positive </a:t>
            </a:r>
            <a:r>
              <a:rPr lang="en-US" sz="2000">
                <a:solidFill>
                  <a:schemeClr val="tx1"/>
                </a:solidFill>
                <a:latin typeface="Calibri" panose="020F0502020204030204" pitchFamily="34" charset="0"/>
                <a:cs typeface="Calibri" panose="020F0502020204030204" pitchFamily="34" charset="0"/>
              </a:rPr>
              <a:t>a</a:t>
            </a:r>
            <a:r>
              <a:rPr lang="en-US" sz="2000" b="0" i="0">
                <a:solidFill>
                  <a:schemeClr val="tx1"/>
                </a:solidFill>
                <a:effectLst/>
                <a:latin typeface="Calibri" panose="020F0502020204030204" pitchFamily="34" charset="0"/>
                <a:cs typeface="Calibri" panose="020F0502020204030204" pitchFamily="34" charset="0"/>
              </a:rPr>
              <a:t>ttrition (Conversions) </a:t>
            </a:r>
          </a:p>
          <a:p>
            <a:pPr marL="388620" indent="-342900" fontAlgn="base">
              <a:buClr>
                <a:srgbClr val="FF0000"/>
              </a:buClr>
              <a:buFont typeface="Wingdings" panose="05000000000000000000" pitchFamily="2" charset="2"/>
              <a:buChar char="§"/>
            </a:pPr>
            <a:r>
              <a:rPr lang="en-US" sz="2000" b="0" i="0">
                <a:solidFill>
                  <a:schemeClr val="tx1"/>
                </a:solidFill>
                <a:effectLst/>
                <a:latin typeface="Calibri" panose="020F0502020204030204" pitchFamily="34" charset="0"/>
                <a:cs typeface="Calibri" panose="020F0502020204030204" pitchFamily="34" charset="0"/>
              </a:rPr>
              <a:t>Bill rate adherence </a:t>
            </a:r>
            <a:endParaRPr 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1625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140C8F-DF4E-9FD0-71E4-8B08951E34E9}"/>
              </a:ext>
            </a:extLst>
          </p:cNvPr>
          <p:cNvSpPr>
            <a:spLocks noGrp="1"/>
          </p:cNvSpPr>
          <p:nvPr>
            <p:ph type="title"/>
          </p:nvPr>
        </p:nvSpPr>
        <p:spPr/>
        <p:txBody>
          <a:bodyPr/>
          <a:lstStyle/>
          <a:p>
            <a:r>
              <a:rPr lang="en-US"/>
              <a:t>Engagement Manager Scorecard Metrics</a:t>
            </a:r>
          </a:p>
        </p:txBody>
      </p:sp>
      <p:sp>
        <p:nvSpPr>
          <p:cNvPr id="8" name="Text Placeholder 7">
            <a:extLst>
              <a:ext uri="{FF2B5EF4-FFF2-40B4-BE49-F238E27FC236}">
                <a16:creationId xmlns:a16="http://schemas.microsoft.com/office/drawing/2014/main" id="{EC9CBBF5-16AC-4209-A5F2-89F58C39C1F2}"/>
              </a:ext>
            </a:extLst>
          </p:cNvPr>
          <p:cNvSpPr>
            <a:spLocks noGrp="1"/>
          </p:cNvSpPr>
          <p:nvPr>
            <p:ph type="body" idx="4294967295"/>
          </p:nvPr>
        </p:nvSpPr>
        <p:spPr>
          <a:xfrm>
            <a:off x="683581" y="1848883"/>
            <a:ext cx="4768850" cy="4722812"/>
          </a:xfrm>
          <a:prstGeom prst="rect">
            <a:avLst/>
          </a:prstGeom>
        </p:spPr>
        <p:txBody>
          <a:bodyPr numCol="1"/>
          <a:lstStyle/>
          <a:p>
            <a:r>
              <a:rPr lang="en-US" sz="2000">
                <a:latin typeface="Calibri" panose="020F0502020204030204" pitchFamily="34" charset="0"/>
                <a:cs typeface="Calibri" panose="020F0502020204030204" pitchFamily="34" charset="0"/>
              </a:rPr>
              <a:t>Some examples of engagement manager scorecards and metrics are:</a:t>
            </a:r>
          </a:p>
          <a:p>
            <a:endParaRPr lang="en-US" sz="2000">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2000">
                <a:latin typeface="Calibri" panose="020F0502020204030204" pitchFamily="34" charset="0"/>
                <a:cs typeface="Calibri" panose="020F0502020204030204" pitchFamily="34" charset="0"/>
              </a:rPr>
              <a:t>Request/work order approval time</a:t>
            </a:r>
          </a:p>
          <a:p>
            <a:pPr marL="285750" indent="-285750">
              <a:buClr>
                <a:srgbClr val="FF0000"/>
              </a:buClr>
              <a:buFont typeface="Wingdings" panose="05000000000000000000" pitchFamily="2" charset="2"/>
              <a:buChar char="§"/>
            </a:pPr>
            <a:r>
              <a:rPr lang="en-US" sz="2000">
                <a:latin typeface="Calibri" panose="020F0502020204030204" pitchFamily="34" charset="0"/>
                <a:cs typeface="Calibri" panose="020F0502020204030204" pitchFamily="34" charset="0"/>
              </a:rPr>
              <a:t>Timesheet approval time</a:t>
            </a:r>
          </a:p>
          <a:p>
            <a:pPr marL="285750" indent="-285750">
              <a:buClr>
                <a:srgbClr val="FF0000"/>
              </a:buClr>
              <a:buFont typeface="Wingdings" panose="05000000000000000000" pitchFamily="2" charset="2"/>
              <a:buChar char="§"/>
            </a:pPr>
            <a:r>
              <a:rPr lang="en-US" sz="2000">
                <a:latin typeface="Calibri" panose="020F0502020204030204" pitchFamily="34" charset="0"/>
                <a:cs typeface="Calibri" panose="020F0502020204030204" pitchFamily="34" charset="0"/>
              </a:rPr>
              <a:t>Time to review candidates</a:t>
            </a:r>
          </a:p>
          <a:p>
            <a:pPr marL="285750" indent="-285750">
              <a:buClr>
                <a:srgbClr val="FF0000"/>
              </a:buClr>
              <a:buFont typeface="Wingdings" panose="05000000000000000000" pitchFamily="2" charset="2"/>
              <a:buChar char="§"/>
            </a:pPr>
            <a:r>
              <a:rPr lang="en-US" sz="2000">
                <a:latin typeface="Calibri" panose="020F0502020204030204" pitchFamily="34" charset="0"/>
                <a:cs typeface="Calibri" panose="020F0502020204030204" pitchFamily="34" charset="0"/>
              </a:rPr>
              <a:t>Time to select final candidate</a:t>
            </a:r>
          </a:p>
          <a:p>
            <a:pPr marL="285750" indent="-285750">
              <a:buClr>
                <a:srgbClr val="FF0000"/>
              </a:buClr>
              <a:buFont typeface="Wingdings" panose="05000000000000000000" pitchFamily="2" charset="2"/>
              <a:buChar char="§"/>
            </a:pPr>
            <a:r>
              <a:rPr lang="en-US" sz="2000">
                <a:latin typeface="Calibri" panose="020F0502020204030204" pitchFamily="34" charset="0"/>
                <a:cs typeface="Calibri" panose="020F0502020204030204" pitchFamily="34" charset="0"/>
              </a:rPr>
              <a:t>Percentage of completed assignments</a:t>
            </a:r>
          </a:p>
          <a:p>
            <a:pPr marL="285750" indent="-285750">
              <a:buClr>
                <a:srgbClr val="FF0000"/>
              </a:buClr>
              <a:buFont typeface="Wingdings" panose="05000000000000000000" pitchFamily="2" charset="2"/>
              <a:buChar char="§"/>
            </a:pPr>
            <a:r>
              <a:rPr lang="en-US" sz="2000">
                <a:latin typeface="Calibri" panose="020F0502020204030204" pitchFamily="34" charset="0"/>
                <a:cs typeface="Calibri" panose="020F0502020204030204" pitchFamily="34" charset="0"/>
              </a:rPr>
              <a:t>Early terminations</a:t>
            </a:r>
          </a:p>
          <a:p>
            <a:pPr marL="285750" indent="-285750">
              <a:buClr>
                <a:srgbClr val="FF0000"/>
              </a:buClr>
              <a:buFont typeface="Wingdings" panose="05000000000000000000" pitchFamily="2" charset="2"/>
              <a:buChar char="§"/>
            </a:pPr>
            <a:r>
              <a:rPr lang="en-US" sz="2000">
                <a:latin typeface="Calibri" panose="020F0502020204030204" pitchFamily="34" charset="0"/>
                <a:cs typeface="Calibri" panose="020F0502020204030204" pitchFamily="34" charset="0"/>
              </a:rPr>
              <a:t>Number of interviewed candidates</a:t>
            </a:r>
          </a:p>
          <a:p>
            <a:pPr lvl="1"/>
            <a:endParaRPr lang="en-US" sz="1600"/>
          </a:p>
        </p:txBody>
      </p:sp>
      <p:pic>
        <p:nvPicPr>
          <p:cNvPr id="4098" name="Picture 2" descr="12 Signs You Need to Hire a Manager">
            <a:extLst>
              <a:ext uri="{FF2B5EF4-FFF2-40B4-BE49-F238E27FC236}">
                <a16:creationId xmlns:a16="http://schemas.microsoft.com/office/drawing/2014/main" id="{7D2172C8-0063-CB75-9E3A-D74D4436E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741" y="2016691"/>
            <a:ext cx="5922723" cy="394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723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2660-A4AB-AE7E-7FAC-27D9C35E1D05}"/>
              </a:ext>
            </a:extLst>
          </p:cNvPr>
          <p:cNvSpPr>
            <a:spLocks noGrp="1"/>
          </p:cNvSpPr>
          <p:nvPr>
            <p:ph type="title"/>
          </p:nvPr>
        </p:nvSpPr>
        <p:spPr/>
        <p:txBody>
          <a:bodyPr/>
          <a:lstStyle/>
          <a:p>
            <a:r>
              <a:rPr lang="en-US"/>
              <a:t>Customer Satisfaction Programs</a:t>
            </a:r>
          </a:p>
        </p:txBody>
      </p:sp>
      <p:pic>
        <p:nvPicPr>
          <p:cNvPr id="1026" name="Picture 2" descr="About Amazon's Star-Rating Algorithm for Books… - Doug Bornemann">
            <a:extLst>
              <a:ext uri="{FF2B5EF4-FFF2-40B4-BE49-F238E27FC236}">
                <a16:creationId xmlns:a16="http://schemas.microsoft.com/office/drawing/2014/main" id="{C470217E-FAF6-A32F-E20F-522D99532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961" y="3900269"/>
            <a:ext cx="3375274" cy="25380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Measure Net Promoter Score (NPS) for Customer Success">
            <a:extLst>
              <a:ext uri="{FF2B5EF4-FFF2-40B4-BE49-F238E27FC236}">
                <a16:creationId xmlns:a16="http://schemas.microsoft.com/office/drawing/2014/main" id="{DA4BCF8F-E299-9791-4C42-4D3104839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078" y="3429000"/>
            <a:ext cx="5626466" cy="21113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8D9F1189-5BB0-BC2B-0225-A0C5B771EE25}"/>
              </a:ext>
            </a:extLst>
          </p:cNvPr>
          <p:cNvCxnSpPr/>
          <p:nvPr/>
        </p:nvCxnSpPr>
        <p:spPr>
          <a:xfrm>
            <a:off x="6083474" y="1520324"/>
            <a:ext cx="0" cy="475989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7168B5-725A-63D4-DC0C-A14ED1A3E361}"/>
              </a:ext>
            </a:extLst>
          </p:cNvPr>
          <p:cNvSpPr txBox="1"/>
          <p:nvPr/>
        </p:nvSpPr>
        <p:spPr>
          <a:xfrm>
            <a:off x="6833287" y="2157861"/>
            <a:ext cx="4766048" cy="461665"/>
          </a:xfrm>
          <a:prstGeom prst="rect">
            <a:avLst/>
          </a:prstGeom>
          <a:noFill/>
        </p:spPr>
        <p:txBody>
          <a:bodyPr wrap="none" rtlCol="0">
            <a:spAutoFit/>
          </a:bodyPr>
          <a:lstStyle/>
          <a:p>
            <a:r>
              <a:rPr lang="en-US" sz="2400" b="1"/>
              <a:t>NET PROMOTER SCORE (NPS)</a:t>
            </a:r>
          </a:p>
        </p:txBody>
      </p:sp>
      <p:sp>
        <p:nvSpPr>
          <p:cNvPr id="7" name="TextBox 6">
            <a:extLst>
              <a:ext uri="{FF2B5EF4-FFF2-40B4-BE49-F238E27FC236}">
                <a16:creationId xmlns:a16="http://schemas.microsoft.com/office/drawing/2014/main" id="{041778EB-B229-2FBA-A242-01D6B6134307}"/>
              </a:ext>
            </a:extLst>
          </p:cNvPr>
          <p:cNvSpPr txBox="1"/>
          <p:nvPr/>
        </p:nvSpPr>
        <p:spPr>
          <a:xfrm>
            <a:off x="1087538" y="1777266"/>
            <a:ext cx="3437159" cy="1538883"/>
          </a:xfrm>
          <a:prstGeom prst="rect">
            <a:avLst/>
          </a:prstGeom>
          <a:noFill/>
        </p:spPr>
        <p:txBody>
          <a:bodyPr wrap="none" rtlCol="0">
            <a:spAutoFit/>
          </a:bodyPr>
          <a:lstStyle/>
          <a:p>
            <a:pPr marL="285750" indent="-285750">
              <a:buFont typeface="Arial" panose="020B0604020202020204" pitchFamily="34" charset="0"/>
              <a:buChar char="•"/>
            </a:pPr>
            <a:r>
              <a:rPr lang="en-US" sz="2000"/>
              <a:t>Have a Purpose</a:t>
            </a:r>
          </a:p>
          <a:p>
            <a:pPr marL="285750" indent="-285750">
              <a:buFont typeface="Arial" panose="020B0604020202020204" pitchFamily="34" charset="0"/>
              <a:buChar char="•"/>
            </a:pPr>
            <a:r>
              <a:rPr lang="en-US" sz="2000"/>
              <a:t>Be Timely &amp; Considerate</a:t>
            </a:r>
          </a:p>
          <a:p>
            <a:pPr marL="285750" indent="-285750">
              <a:buFont typeface="Arial" panose="020B0604020202020204" pitchFamily="34" charset="0"/>
              <a:buChar char="•"/>
            </a:pPr>
            <a:r>
              <a:rPr lang="en-US" sz="2000"/>
              <a:t>Consider all Stakeholders</a:t>
            </a:r>
          </a:p>
          <a:p>
            <a:pPr marL="285750" indent="-285750">
              <a:buFont typeface="Arial" panose="020B0604020202020204" pitchFamily="34" charset="0"/>
              <a:buChar char="•"/>
            </a:pPr>
            <a:r>
              <a:rPr lang="en-US" sz="2000"/>
              <a:t>Automate Where Possible</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312480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ssatisfied Customer Images – Browse 5,403 Stock Photos, Vectors, and  Video | Adobe Stock">
            <a:extLst>
              <a:ext uri="{FF2B5EF4-FFF2-40B4-BE49-F238E27FC236}">
                <a16:creationId xmlns:a16="http://schemas.microsoft.com/office/drawing/2014/main" id="{F17C774C-9EE1-5AA7-8295-B3430E2FF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150" y="2029387"/>
            <a:ext cx="6879850" cy="41279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5941C9-5A9C-94C3-54D9-57CB874BE2E0}"/>
              </a:ext>
            </a:extLst>
          </p:cNvPr>
          <p:cNvSpPr>
            <a:spLocks noGrp="1"/>
          </p:cNvSpPr>
          <p:nvPr>
            <p:ph type="title"/>
          </p:nvPr>
        </p:nvSpPr>
        <p:spPr/>
        <p:txBody>
          <a:bodyPr/>
          <a:lstStyle/>
          <a:p>
            <a:r>
              <a:rPr lang="en-US"/>
              <a:t>Staffing Industry NPS</a:t>
            </a:r>
          </a:p>
        </p:txBody>
      </p:sp>
      <p:graphicFrame>
        <p:nvGraphicFramePr>
          <p:cNvPr id="3" name="Table 3">
            <a:extLst>
              <a:ext uri="{FF2B5EF4-FFF2-40B4-BE49-F238E27FC236}">
                <a16:creationId xmlns:a16="http://schemas.microsoft.com/office/drawing/2014/main" id="{BA067DE8-D003-5BE3-0E81-C5E1DFC0A155}"/>
              </a:ext>
            </a:extLst>
          </p:cNvPr>
          <p:cNvGraphicFramePr>
            <a:graphicFrameLocks noGrp="1"/>
          </p:cNvGraphicFramePr>
          <p:nvPr>
            <p:extLst>
              <p:ext uri="{D42A27DB-BD31-4B8C-83A1-F6EECF244321}">
                <p14:modId xmlns:p14="http://schemas.microsoft.com/office/powerpoint/2010/main" val="2478150044"/>
              </p:ext>
            </p:extLst>
          </p:nvPr>
        </p:nvGraphicFramePr>
        <p:xfrm>
          <a:off x="968403" y="1541300"/>
          <a:ext cx="4343747" cy="4127910"/>
        </p:xfrm>
        <a:graphic>
          <a:graphicData uri="http://schemas.openxmlformats.org/drawingml/2006/table">
            <a:tbl>
              <a:tblPr firstRow="1" bandRow="1">
                <a:tableStyleId>{073A0DAA-6AF3-43AB-8588-CEC1D06C72B9}</a:tableStyleId>
              </a:tblPr>
              <a:tblGrid>
                <a:gridCol w="3169983">
                  <a:extLst>
                    <a:ext uri="{9D8B030D-6E8A-4147-A177-3AD203B41FA5}">
                      <a16:colId xmlns:a16="http://schemas.microsoft.com/office/drawing/2014/main" val="2473664884"/>
                    </a:ext>
                  </a:extLst>
                </a:gridCol>
                <a:gridCol w="1173764">
                  <a:extLst>
                    <a:ext uri="{9D8B030D-6E8A-4147-A177-3AD203B41FA5}">
                      <a16:colId xmlns:a16="http://schemas.microsoft.com/office/drawing/2014/main" val="643106429"/>
                    </a:ext>
                  </a:extLst>
                </a:gridCol>
              </a:tblGrid>
              <a:tr h="412791">
                <a:tc>
                  <a:txBody>
                    <a:bodyPr/>
                    <a:lstStyle/>
                    <a:p>
                      <a:r>
                        <a:rPr lang="en-US" sz="1600"/>
                        <a:t>Segment</a:t>
                      </a:r>
                    </a:p>
                  </a:txBody>
                  <a:tcPr/>
                </a:tc>
                <a:tc>
                  <a:txBody>
                    <a:bodyPr/>
                    <a:lstStyle/>
                    <a:p>
                      <a:r>
                        <a:rPr lang="en-US" sz="1600"/>
                        <a:t>NPS</a:t>
                      </a:r>
                    </a:p>
                  </a:txBody>
                  <a:tcPr/>
                </a:tc>
                <a:extLst>
                  <a:ext uri="{0D108BD9-81ED-4DB2-BD59-A6C34878D82A}">
                    <a16:rowId xmlns:a16="http://schemas.microsoft.com/office/drawing/2014/main" val="2498617562"/>
                  </a:ext>
                </a:extLst>
              </a:tr>
              <a:tr h="412791">
                <a:tc>
                  <a:txBody>
                    <a:bodyPr/>
                    <a:lstStyle/>
                    <a:p>
                      <a:r>
                        <a:rPr lang="en-US" sz="1600"/>
                        <a:t>Staffing Agency</a:t>
                      </a:r>
                    </a:p>
                  </a:txBody>
                  <a:tcPr/>
                </a:tc>
                <a:tc>
                  <a:txBody>
                    <a:bodyPr/>
                    <a:lstStyle/>
                    <a:p>
                      <a:r>
                        <a:rPr lang="en-US" sz="1600"/>
                        <a:t>-11</a:t>
                      </a:r>
                    </a:p>
                  </a:txBody>
                  <a:tcPr/>
                </a:tc>
                <a:extLst>
                  <a:ext uri="{0D108BD9-81ED-4DB2-BD59-A6C34878D82A}">
                    <a16:rowId xmlns:a16="http://schemas.microsoft.com/office/drawing/2014/main" val="3317130115"/>
                  </a:ext>
                </a:extLst>
              </a:tr>
              <a:tr h="412791">
                <a:tc>
                  <a:txBody>
                    <a:bodyPr/>
                    <a:lstStyle/>
                    <a:p>
                      <a:r>
                        <a:rPr lang="en-US" sz="1600"/>
                        <a:t>MSP</a:t>
                      </a:r>
                    </a:p>
                  </a:txBody>
                  <a:tcPr/>
                </a:tc>
                <a:tc>
                  <a:txBody>
                    <a:bodyPr/>
                    <a:lstStyle/>
                    <a:p>
                      <a:r>
                        <a:rPr lang="en-US" sz="1600"/>
                        <a:t>-31</a:t>
                      </a:r>
                    </a:p>
                  </a:txBody>
                  <a:tcPr/>
                </a:tc>
                <a:extLst>
                  <a:ext uri="{0D108BD9-81ED-4DB2-BD59-A6C34878D82A}">
                    <a16:rowId xmlns:a16="http://schemas.microsoft.com/office/drawing/2014/main" val="3279598860"/>
                  </a:ext>
                </a:extLst>
              </a:tr>
              <a:tr h="412791">
                <a:tc>
                  <a:txBody>
                    <a:bodyPr/>
                    <a:lstStyle/>
                    <a:p>
                      <a:r>
                        <a:rPr lang="en-US" sz="1600"/>
                        <a:t>VMS</a:t>
                      </a:r>
                    </a:p>
                  </a:txBody>
                  <a:tcPr/>
                </a:tc>
                <a:tc>
                  <a:txBody>
                    <a:bodyPr/>
                    <a:lstStyle/>
                    <a:p>
                      <a:r>
                        <a:rPr lang="en-US" sz="1600"/>
                        <a:t>-39</a:t>
                      </a:r>
                    </a:p>
                  </a:txBody>
                  <a:tcPr/>
                </a:tc>
                <a:extLst>
                  <a:ext uri="{0D108BD9-81ED-4DB2-BD59-A6C34878D82A}">
                    <a16:rowId xmlns:a16="http://schemas.microsoft.com/office/drawing/2014/main" val="4192009297"/>
                  </a:ext>
                </a:extLst>
              </a:tr>
              <a:tr h="412791">
                <a:tc>
                  <a:txBody>
                    <a:bodyPr/>
                    <a:lstStyle/>
                    <a:p>
                      <a:r>
                        <a:rPr lang="en-US" sz="1600"/>
                        <a:t>HRIS</a:t>
                      </a:r>
                    </a:p>
                  </a:txBody>
                  <a:tcPr/>
                </a:tc>
                <a:tc>
                  <a:txBody>
                    <a:bodyPr/>
                    <a:lstStyle/>
                    <a:p>
                      <a:r>
                        <a:rPr lang="en-US" sz="1600"/>
                        <a:t>-41</a:t>
                      </a:r>
                    </a:p>
                  </a:txBody>
                  <a:tcPr/>
                </a:tc>
                <a:extLst>
                  <a:ext uri="{0D108BD9-81ED-4DB2-BD59-A6C34878D82A}">
                    <a16:rowId xmlns:a16="http://schemas.microsoft.com/office/drawing/2014/main" val="453338768"/>
                  </a:ext>
                </a:extLst>
              </a:tr>
              <a:tr h="412791">
                <a:tc>
                  <a:txBody>
                    <a:bodyPr/>
                    <a:lstStyle/>
                    <a:p>
                      <a:r>
                        <a:rPr lang="en-US" sz="1600"/>
                        <a:t>Job Board</a:t>
                      </a:r>
                    </a:p>
                  </a:txBody>
                  <a:tcPr/>
                </a:tc>
                <a:tc>
                  <a:txBody>
                    <a:bodyPr/>
                    <a:lstStyle/>
                    <a:p>
                      <a:r>
                        <a:rPr lang="en-US" sz="1600"/>
                        <a:t>-50</a:t>
                      </a:r>
                    </a:p>
                  </a:txBody>
                  <a:tcPr/>
                </a:tc>
                <a:extLst>
                  <a:ext uri="{0D108BD9-81ED-4DB2-BD59-A6C34878D82A}">
                    <a16:rowId xmlns:a16="http://schemas.microsoft.com/office/drawing/2014/main" val="1863716130"/>
                  </a:ext>
                </a:extLst>
              </a:tr>
              <a:tr h="412791">
                <a:tc>
                  <a:txBody>
                    <a:bodyPr/>
                    <a:lstStyle/>
                    <a:p>
                      <a:r>
                        <a:rPr lang="en-US" sz="1600"/>
                        <a:t>ATS</a:t>
                      </a:r>
                    </a:p>
                  </a:txBody>
                  <a:tcPr/>
                </a:tc>
                <a:tc>
                  <a:txBody>
                    <a:bodyPr/>
                    <a:lstStyle/>
                    <a:p>
                      <a:r>
                        <a:rPr lang="en-US" sz="1600"/>
                        <a:t>-53</a:t>
                      </a:r>
                    </a:p>
                  </a:txBody>
                  <a:tcPr/>
                </a:tc>
                <a:extLst>
                  <a:ext uri="{0D108BD9-81ED-4DB2-BD59-A6C34878D82A}">
                    <a16:rowId xmlns:a16="http://schemas.microsoft.com/office/drawing/2014/main" val="638798279"/>
                  </a:ext>
                </a:extLst>
              </a:tr>
              <a:tr h="412791">
                <a:tc>
                  <a:txBody>
                    <a:bodyPr/>
                    <a:lstStyle/>
                    <a:p>
                      <a:r>
                        <a:rPr lang="en-US" sz="1600"/>
                        <a:t>ERP</a:t>
                      </a:r>
                    </a:p>
                  </a:txBody>
                  <a:tcPr/>
                </a:tc>
                <a:tc>
                  <a:txBody>
                    <a:bodyPr/>
                    <a:lstStyle/>
                    <a:p>
                      <a:r>
                        <a:rPr lang="en-US" sz="1600"/>
                        <a:t>-55</a:t>
                      </a:r>
                    </a:p>
                  </a:txBody>
                  <a:tcPr/>
                </a:tc>
                <a:extLst>
                  <a:ext uri="{0D108BD9-81ED-4DB2-BD59-A6C34878D82A}">
                    <a16:rowId xmlns:a16="http://schemas.microsoft.com/office/drawing/2014/main" val="4233177992"/>
                  </a:ext>
                </a:extLst>
              </a:tr>
              <a:tr h="412791">
                <a:tc>
                  <a:txBody>
                    <a:bodyPr/>
                    <a:lstStyle/>
                    <a:p>
                      <a:r>
                        <a:rPr lang="en-US" sz="1600"/>
                        <a:t>Talent Platform</a:t>
                      </a:r>
                    </a:p>
                  </a:txBody>
                  <a:tcPr/>
                </a:tc>
                <a:tc>
                  <a:txBody>
                    <a:bodyPr/>
                    <a:lstStyle/>
                    <a:p>
                      <a:r>
                        <a:rPr lang="en-US" sz="1600"/>
                        <a:t>-59</a:t>
                      </a:r>
                    </a:p>
                  </a:txBody>
                  <a:tcPr/>
                </a:tc>
                <a:extLst>
                  <a:ext uri="{0D108BD9-81ED-4DB2-BD59-A6C34878D82A}">
                    <a16:rowId xmlns:a16="http://schemas.microsoft.com/office/drawing/2014/main" val="766469397"/>
                  </a:ext>
                </a:extLst>
              </a:tr>
              <a:tr h="412791">
                <a:tc>
                  <a:txBody>
                    <a:bodyPr/>
                    <a:lstStyle/>
                    <a:p>
                      <a:r>
                        <a:rPr lang="en-US" sz="1600"/>
                        <a:t>RPO</a:t>
                      </a:r>
                    </a:p>
                  </a:txBody>
                  <a:tcPr/>
                </a:tc>
                <a:tc>
                  <a:txBody>
                    <a:bodyPr/>
                    <a:lstStyle/>
                    <a:p>
                      <a:r>
                        <a:rPr lang="en-US" sz="1600"/>
                        <a:t>-63</a:t>
                      </a:r>
                    </a:p>
                  </a:txBody>
                  <a:tcPr/>
                </a:tc>
                <a:extLst>
                  <a:ext uri="{0D108BD9-81ED-4DB2-BD59-A6C34878D82A}">
                    <a16:rowId xmlns:a16="http://schemas.microsoft.com/office/drawing/2014/main" val="4063628763"/>
                  </a:ext>
                </a:extLst>
              </a:tr>
            </a:tbl>
          </a:graphicData>
        </a:graphic>
      </p:graphicFrame>
      <p:sp>
        <p:nvSpPr>
          <p:cNvPr id="4" name="TextBox 3">
            <a:extLst>
              <a:ext uri="{FF2B5EF4-FFF2-40B4-BE49-F238E27FC236}">
                <a16:creationId xmlns:a16="http://schemas.microsoft.com/office/drawing/2014/main" id="{4E684C1D-1C72-C192-3F65-84C73CFB5CE3}"/>
              </a:ext>
            </a:extLst>
          </p:cNvPr>
          <p:cNvSpPr txBox="1"/>
          <p:nvPr/>
        </p:nvSpPr>
        <p:spPr>
          <a:xfrm>
            <a:off x="185529" y="6604084"/>
            <a:ext cx="3796232" cy="253916"/>
          </a:xfrm>
          <a:prstGeom prst="rect">
            <a:avLst/>
          </a:prstGeom>
          <a:noFill/>
        </p:spPr>
        <p:txBody>
          <a:bodyPr wrap="none" rtlCol="0">
            <a:spAutoFit/>
          </a:bodyPr>
          <a:lstStyle/>
          <a:p>
            <a:r>
              <a:rPr lang="en-US" sz="1050"/>
              <a:t>Source: </a:t>
            </a:r>
            <a:r>
              <a:rPr lang="en-US" sz="1050" i="1"/>
              <a:t>SIA 2023 Global Workforce Solution Buyers Survey </a:t>
            </a:r>
          </a:p>
        </p:txBody>
      </p:sp>
    </p:spTree>
    <p:extLst>
      <p:ext uri="{BB962C8B-B14F-4D97-AF65-F5344CB8AC3E}">
        <p14:creationId xmlns:p14="http://schemas.microsoft.com/office/powerpoint/2010/main" val="1708432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ket Intelligence - What It Is &amp; How To Use It In 2023?">
            <a:extLst>
              <a:ext uri="{FF2B5EF4-FFF2-40B4-BE49-F238E27FC236}">
                <a16:creationId xmlns:a16="http://schemas.microsoft.com/office/drawing/2014/main" id="{1BCF5530-E79D-736B-076A-C46483E6CD8D}"/>
              </a:ext>
            </a:extLst>
          </p:cNvPr>
          <p:cNvPicPr>
            <a:picLocks noChangeAspect="1" noChangeArrowheads="1"/>
          </p:cNvPicPr>
          <p:nvPr/>
        </p:nvPicPr>
        <p:blipFill>
          <a:blip r:embed="rId2">
            <a:alphaModFix amt="43000"/>
            <a:extLst>
              <a:ext uri="{28A0092B-C50C-407E-A947-70E740481C1C}">
                <a14:useLocalDpi xmlns:a14="http://schemas.microsoft.com/office/drawing/2010/main" val="0"/>
              </a:ext>
            </a:extLst>
          </a:blip>
          <a:srcRect/>
          <a:stretch>
            <a:fillRect/>
          </a:stretch>
        </p:blipFill>
        <p:spPr bwMode="auto">
          <a:xfrm>
            <a:off x="-1" y="-4610"/>
            <a:ext cx="12192001" cy="68626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DFB7AD-B7B0-D750-7B3B-0B67C35A0BC7}"/>
              </a:ext>
            </a:extLst>
          </p:cNvPr>
          <p:cNvSpPr>
            <a:spLocks noGrp="1"/>
          </p:cNvSpPr>
          <p:nvPr>
            <p:ph type="title"/>
          </p:nvPr>
        </p:nvSpPr>
        <p:spPr/>
        <p:txBody>
          <a:bodyPr/>
          <a:lstStyle/>
          <a:p>
            <a:r>
              <a:rPr lang="en-US"/>
              <a:t>Market Intelligence</a:t>
            </a:r>
          </a:p>
        </p:txBody>
      </p:sp>
      <p:sp>
        <p:nvSpPr>
          <p:cNvPr id="4" name="Rounded Rectangle 3">
            <a:extLst>
              <a:ext uri="{FF2B5EF4-FFF2-40B4-BE49-F238E27FC236}">
                <a16:creationId xmlns:a16="http://schemas.microsoft.com/office/drawing/2014/main" id="{A23E7D98-31C6-A8A9-037C-F58D6D96C29D}"/>
              </a:ext>
            </a:extLst>
          </p:cNvPr>
          <p:cNvSpPr/>
          <p:nvPr/>
        </p:nvSpPr>
        <p:spPr>
          <a:xfrm>
            <a:off x="372625" y="2217201"/>
            <a:ext cx="5723374" cy="198473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a:t>
            </a:r>
            <a:r>
              <a:rPr lang="en-US" sz="2000" b="0" i="0">
                <a:effectLst/>
              </a:rPr>
              <a:t>he information or data that is derived by an organization from the market it operates in or wants to operate in, to help determine industry segmentation, penetration, opportunity, and existing market metrics.</a:t>
            </a:r>
            <a:endParaRPr lang="en-US" sz="2000"/>
          </a:p>
        </p:txBody>
      </p:sp>
      <p:sp>
        <p:nvSpPr>
          <p:cNvPr id="5" name="TextBox 4">
            <a:extLst>
              <a:ext uri="{FF2B5EF4-FFF2-40B4-BE49-F238E27FC236}">
                <a16:creationId xmlns:a16="http://schemas.microsoft.com/office/drawing/2014/main" id="{C167FB93-8DD7-354E-8BC6-EC46AA793BEF}"/>
              </a:ext>
            </a:extLst>
          </p:cNvPr>
          <p:cNvSpPr txBox="1"/>
          <p:nvPr/>
        </p:nvSpPr>
        <p:spPr>
          <a:xfrm>
            <a:off x="3641459" y="4425768"/>
            <a:ext cx="2045753" cy="1600438"/>
          </a:xfrm>
          <a:prstGeom prst="rect">
            <a:avLst/>
          </a:prstGeom>
          <a:noFill/>
        </p:spPr>
        <p:txBody>
          <a:bodyPr wrap="none" rtlCol="0">
            <a:spAutoFit/>
          </a:bodyPr>
          <a:lstStyle/>
          <a:p>
            <a:r>
              <a:rPr lang="en-US"/>
              <a:t>EXAMPLES:</a:t>
            </a:r>
          </a:p>
          <a:p>
            <a:pPr marL="285750" indent="-285750">
              <a:buFont typeface="Arial" panose="020B0604020202020204" pitchFamily="34" charset="0"/>
              <a:buChar char="•"/>
            </a:pPr>
            <a:r>
              <a:rPr lang="en-US"/>
              <a:t>Bill/Pay Rates</a:t>
            </a:r>
          </a:p>
          <a:p>
            <a:pPr marL="285750" indent="-285750">
              <a:buFont typeface="Arial" panose="020B0604020202020204" pitchFamily="34" charset="0"/>
              <a:buChar char="•"/>
            </a:pPr>
            <a:r>
              <a:rPr lang="en-US"/>
              <a:t>Peer Benchmarking</a:t>
            </a:r>
          </a:p>
          <a:p>
            <a:pPr marL="285750" indent="-285750">
              <a:buFont typeface="Arial" panose="020B0604020202020204" pitchFamily="34" charset="0"/>
              <a:buChar char="•"/>
            </a:pPr>
            <a:r>
              <a:rPr lang="en-US"/>
              <a:t>Job Trends</a:t>
            </a:r>
          </a:p>
          <a:p>
            <a:pPr marL="285750" indent="-285750">
              <a:buFont typeface="Arial" panose="020B0604020202020204" pitchFamily="34" charset="0"/>
              <a:buChar char="•"/>
            </a:pPr>
            <a:r>
              <a:rPr lang="en-US"/>
              <a:t>Assessments</a:t>
            </a:r>
          </a:p>
          <a:p>
            <a:pPr marL="285750" indent="-285750">
              <a:buFont typeface="Arial" panose="020B0604020202020204" pitchFamily="34" charset="0"/>
              <a:buChar char="•"/>
            </a:pPr>
            <a:r>
              <a:rPr lang="en-US"/>
              <a:t>Legal Alerts</a:t>
            </a:r>
          </a:p>
          <a:p>
            <a:endParaRPr lang="en-US"/>
          </a:p>
        </p:txBody>
      </p:sp>
    </p:spTree>
    <p:extLst>
      <p:ext uri="{BB962C8B-B14F-4D97-AF65-F5344CB8AC3E}">
        <p14:creationId xmlns:p14="http://schemas.microsoft.com/office/powerpoint/2010/main" val="3035227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6759-5002-463B-9700-78A97FE10FBF}"/>
              </a:ext>
            </a:extLst>
          </p:cNvPr>
          <p:cNvSpPr>
            <a:spLocks noGrp="1"/>
          </p:cNvSpPr>
          <p:nvPr>
            <p:ph type="title"/>
          </p:nvPr>
        </p:nvSpPr>
        <p:spPr/>
        <p:txBody>
          <a:bodyPr/>
          <a:lstStyle/>
          <a:p>
            <a:r>
              <a:rPr lang="en-GB" sz="4400"/>
              <a:t>Workforce Analytics</a:t>
            </a:r>
          </a:p>
        </p:txBody>
      </p:sp>
      <p:sp>
        <p:nvSpPr>
          <p:cNvPr id="4" name="Content Placeholder 3">
            <a:extLst>
              <a:ext uri="{FF2B5EF4-FFF2-40B4-BE49-F238E27FC236}">
                <a16:creationId xmlns:a16="http://schemas.microsoft.com/office/drawing/2014/main" id="{10FF5AAA-B9FB-47C3-BD90-D9F3836941C0}"/>
              </a:ext>
            </a:extLst>
          </p:cNvPr>
          <p:cNvSpPr>
            <a:spLocks noGrp="1"/>
          </p:cNvSpPr>
          <p:nvPr>
            <p:ph idx="4294967295"/>
          </p:nvPr>
        </p:nvSpPr>
        <p:spPr>
          <a:xfrm>
            <a:off x="227722" y="2213492"/>
            <a:ext cx="3836988" cy="1878013"/>
          </a:xfrm>
          <a:prstGeom prst="rect">
            <a:avLst/>
          </a:prstGeom>
        </p:spPr>
        <p:txBody>
          <a:bodyPr numCol="1"/>
          <a:lstStyle/>
          <a:p>
            <a:pPr marL="342900" indent="-342900">
              <a:spcAft>
                <a:spcPts val="0"/>
              </a:spcAft>
              <a:buClr>
                <a:srgbClr val="FFC000"/>
              </a:buClr>
              <a:buFont typeface="Arial" panose="020B0604020202020204" pitchFamily="34" charset="0"/>
              <a:buChar char="•"/>
            </a:pPr>
            <a:r>
              <a:rPr lang="en-GB" sz="2000">
                <a:latin typeface="Calibri" panose="020F0502020204030204" pitchFamily="34" charset="0"/>
                <a:cs typeface="Calibri" panose="020F0502020204030204" pitchFamily="34" charset="0"/>
              </a:rPr>
              <a:t>Benchmarking for pay and bill rates across job titles, years of experience, and location for contingent and non-contingent workers</a:t>
            </a:r>
          </a:p>
        </p:txBody>
      </p:sp>
      <p:pic>
        <p:nvPicPr>
          <p:cNvPr id="7170" name="Picture 2" descr="Brightfield Strategies | Contingent Staffing Virtual Summit + Expo">
            <a:extLst>
              <a:ext uri="{FF2B5EF4-FFF2-40B4-BE49-F238E27FC236}">
                <a16:creationId xmlns:a16="http://schemas.microsoft.com/office/drawing/2014/main" id="{05493AA8-DE7C-455B-B8EC-AEEA342F0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236" y="1379131"/>
            <a:ext cx="1693946" cy="84697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62143CC7-3A92-429E-BCCF-6752197B3036}"/>
              </a:ext>
            </a:extLst>
          </p:cNvPr>
          <p:cNvSpPr txBox="1">
            <a:spLocks/>
          </p:cNvSpPr>
          <p:nvPr/>
        </p:nvSpPr>
        <p:spPr>
          <a:xfrm>
            <a:off x="4561506" y="2226104"/>
            <a:ext cx="3103748" cy="1877112"/>
          </a:xfrm>
          <a:prstGeom prst="rect">
            <a:avLst/>
          </a:prstGeom>
        </p:spPr>
        <p:txBody>
          <a:bodyPr lIns="0" tIns="0" rIns="0" bIns="0" numCol="1" spcCol="320040"/>
          <a:lstStyle>
            <a:lvl1pPr marL="304792" indent="-304792" algn="l" defTabSz="609585" rtl="0" eaLnBrk="1" latinLnBrk="0" hangingPunct="1">
              <a:lnSpc>
                <a:spcPct val="100000"/>
              </a:lnSpc>
              <a:spcBef>
                <a:spcPts val="0"/>
              </a:spcBef>
              <a:spcAft>
                <a:spcPts val="400"/>
              </a:spcAft>
              <a:buClr>
                <a:srgbClr val="EE3124"/>
              </a:buClr>
              <a:buSzPct val="100000"/>
              <a:buFont typeface="Wingdings" pitchFamily="2" charset="2"/>
              <a:buChar char="§"/>
              <a:tabLst/>
              <a:defRPr sz="3200" kern="1200">
                <a:solidFill>
                  <a:schemeClr val="tx1"/>
                </a:solidFill>
                <a:latin typeface="+mn-lt"/>
                <a:ea typeface="+mn-ea"/>
                <a:cs typeface="+mn-cs"/>
              </a:defRPr>
            </a:lvl1pPr>
            <a:lvl2pPr marL="611702" indent="-311143" algn="l" defTabSz="609585" rtl="0" eaLnBrk="1" latinLnBrk="0" hangingPunct="1">
              <a:spcBef>
                <a:spcPct val="20000"/>
              </a:spcBef>
              <a:buSzPct val="85000"/>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Aft>
                <a:spcPts val="800"/>
              </a:spcAft>
              <a:buClr>
                <a:srgbClr val="FFC000"/>
              </a:buClr>
              <a:buFont typeface="Arial" panose="020B0604020202020204" pitchFamily="34" charset="0"/>
              <a:buChar char="•"/>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Creates oversight of talent pipeline quality, identifies hidden talent and those at risk of leaving</a:t>
            </a:r>
          </a:p>
          <a:p>
            <a:pPr marL="304792" marR="0" lvl="0" indent="-304792" algn="l" defTabSz="609585" rtl="0" eaLnBrk="1" fontAlgn="auto" latinLnBrk="0" hangingPunct="1">
              <a:lnSpc>
                <a:spcPct val="100000"/>
              </a:lnSpc>
              <a:spcBef>
                <a:spcPts val="0"/>
              </a:spcBef>
              <a:spcAft>
                <a:spcPts val="1600"/>
              </a:spcAft>
              <a:buClr>
                <a:srgbClr val="FFC000"/>
              </a:buClr>
              <a:buSzPct val="100000"/>
              <a:buFont typeface="Wingdings" pitchFamily="2" charset="2"/>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3">
            <a:extLst>
              <a:ext uri="{FF2B5EF4-FFF2-40B4-BE49-F238E27FC236}">
                <a16:creationId xmlns:a16="http://schemas.microsoft.com/office/drawing/2014/main" id="{0BB81EB9-517D-49B0-A352-2F0391D15EA9}"/>
              </a:ext>
            </a:extLst>
          </p:cNvPr>
          <p:cNvSpPr txBox="1">
            <a:spLocks/>
          </p:cNvSpPr>
          <p:nvPr/>
        </p:nvSpPr>
        <p:spPr>
          <a:xfrm>
            <a:off x="8199564" y="2226104"/>
            <a:ext cx="3394905" cy="1877112"/>
          </a:xfrm>
          <a:prstGeom prst="rect">
            <a:avLst/>
          </a:prstGeom>
        </p:spPr>
        <p:txBody>
          <a:bodyPr lIns="0" tIns="0" rIns="0" bIns="0" numCol="1" spcCol="320040"/>
          <a:lstStyle>
            <a:lvl1pPr marL="304792" indent="-304792" algn="l" defTabSz="609585" rtl="0" eaLnBrk="1" latinLnBrk="0" hangingPunct="1">
              <a:lnSpc>
                <a:spcPct val="100000"/>
              </a:lnSpc>
              <a:spcBef>
                <a:spcPts val="0"/>
              </a:spcBef>
              <a:spcAft>
                <a:spcPts val="400"/>
              </a:spcAft>
              <a:buClr>
                <a:srgbClr val="EE3124"/>
              </a:buClr>
              <a:buSzPct val="100000"/>
              <a:buFont typeface="Wingdings" pitchFamily="2" charset="2"/>
              <a:buChar char="§"/>
              <a:tabLst/>
              <a:defRPr sz="3200" kern="1200">
                <a:solidFill>
                  <a:schemeClr val="tx1"/>
                </a:solidFill>
                <a:latin typeface="+mn-lt"/>
                <a:ea typeface="+mn-ea"/>
                <a:cs typeface="+mn-cs"/>
              </a:defRPr>
            </a:lvl1pPr>
            <a:lvl2pPr marL="611702" indent="-311143" algn="l" defTabSz="609585" rtl="0" eaLnBrk="1" latinLnBrk="0" hangingPunct="1">
              <a:spcBef>
                <a:spcPct val="20000"/>
              </a:spcBef>
              <a:buSzPct val="85000"/>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R="0" lvl="0" algn="l" defTabSz="609585" rtl="0" eaLnBrk="1" fontAlgn="auto" latinLnBrk="0" hangingPunct="1">
              <a:lnSpc>
                <a:spcPct val="100000"/>
              </a:lnSpc>
              <a:spcBef>
                <a:spcPts val="0"/>
              </a:spcBef>
              <a:spcAft>
                <a:spcPts val="1600"/>
              </a:spcAft>
              <a:buClr>
                <a:srgbClr val="FFC000"/>
              </a:buClr>
              <a:buSzPct val="100000"/>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AI-based talent intelligence platform unifies internal, external, and contingent talent data to provide insights</a:t>
            </a:r>
          </a:p>
        </p:txBody>
      </p:sp>
      <p:pic>
        <p:nvPicPr>
          <p:cNvPr id="7172" name="Picture 4" descr="Crunchr">
            <a:extLst>
              <a:ext uri="{FF2B5EF4-FFF2-40B4-BE49-F238E27FC236}">
                <a16:creationId xmlns:a16="http://schemas.microsoft.com/office/drawing/2014/main" id="{9ED179F4-5DF4-49C4-812B-CEC879193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948" y="1547521"/>
            <a:ext cx="1693946" cy="628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48418AB-512E-4FBD-B252-6A5274198426}"/>
              </a:ext>
            </a:extLst>
          </p:cNvPr>
          <p:cNvPicPr>
            <a:picLocks noChangeAspect="1"/>
          </p:cNvPicPr>
          <p:nvPr/>
        </p:nvPicPr>
        <p:blipFill rotWithShape="1">
          <a:blip r:embed="rId4"/>
          <a:srcRect l="62734" t="20170" r="30156" b="74011"/>
          <a:stretch/>
        </p:blipFill>
        <p:spPr>
          <a:xfrm>
            <a:off x="8311862" y="1608808"/>
            <a:ext cx="2936699" cy="676057"/>
          </a:xfrm>
          <a:prstGeom prst="rect">
            <a:avLst/>
          </a:prstGeom>
        </p:spPr>
      </p:pic>
      <p:sp>
        <p:nvSpPr>
          <p:cNvPr id="9" name="Content Placeholder 3">
            <a:extLst>
              <a:ext uri="{FF2B5EF4-FFF2-40B4-BE49-F238E27FC236}">
                <a16:creationId xmlns:a16="http://schemas.microsoft.com/office/drawing/2014/main" id="{8FE3A432-FD87-4813-B13B-66EBD2D7069B}"/>
              </a:ext>
            </a:extLst>
          </p:cNvPr>
          <p:cNvSpPr txBox="1">
            <a:spLocks/>
          </p:cNvSpPr>
          <p:nvPr/>
        </p:nvSpPr>
        <p:spPr>
          <a:xfrm>
            <a:off x="317370" y="4595110"/>
            <a:ext cx="3894207" cy="1877112"/>
          </a:xfrm>
          <a:prstGeom prst="rect">
            <a:avLst/>
          </a:prstGeom>
        </p:spPr>
        <p:txBody>
          <a:bodyPr lIns="0" tIns="0" rIns="0" bIns="0" numCol="1" spcCol="320040"/>
          <a:lstStyle>
            <a:lvl1pPr marL="304792" indent="-304792" algn="l" defTabSz="609585" rtl="0" eaLnBrk="1" latinLnBrk="0" hangingPunct="1">
              <a:lnSpc>
                <a:spcPct val="100000"/>
              </a:lnSpc>
              <a:spcBef>
                <a:spcPts val="0"/>
              </a:spcBef>
              <a:spcAft>
                <a:spcPts val="400"/>
              </a:spcAft>
              <a:buClr>
                <a:srgbClr val="EE3124"/>
              </a:buClr>
              <a:buSzPct val="100000"/>
              <a:buFont typeface="Wingdings" pitchFamily="2" charset="2"/>
              <a:buChar char="§"/>
              <a:tabLst/>
              <a:defRPr sz="3200" kern="1200">
                <a:solidFill>
                  <a:schemeClr val="tx1"/>
                </a:solidFill>
                <a:latin typeface="+mn-lt"/>
                <a:ea typeface="+mn-ea"/>
                <a:cs typeface="+mn-cs"/>
              </a:defRPr>
            </a:lvl1pPr>
            <a:lvl2pPr marL="611702" indent="-311143" algn="l" defTabSz="609585" rtl="0" eaLnBrk="1" latinLnBrk="0" hangingPunct="1">
              <a:spcBef>
                <a:spcPct val="20000"/>
              </a:spcBef>
              <a:buSzPct val="85000"/>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R="0" lvl="0" algn="l" defTabSz="609585" rtl="0" eaLnBrk="1" fontAlgn="auto" latinLnBrk="0" hangingPunct="1">
              <a:lnSpc>
                <a:spcPct val="100000"/>
              </a:lnSpc>
              <a:spcBef>
                <a:spcPts val="0"/>
              </a:spcBef>
              <a:spcAft>
                <a:spcPts val="0"/>
              </a:spcAft>
              <a:buClr>
                <a:srgbClr val="FFC000"/>
              </a:buClr>
              <a:buSzPct val="100000"/>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Data analytics tools for actionable insights to succeed in workforce planning, talent acquisition and compensation targets</a:t>
            </a:r>
          </a:p>
        </p:txBody>
      </p:sp>
      <p:sp>
        <p:nvSpPr>
          <p:cNvPr id="10" name="Content Placeholder 3">
            <a:extLst>
              <a:ext uri="{FF2B5EF4-FFF2-40B4-BE49-F238E27FC236}">
                <a16:creationId xmlns:a16="http://schemas.microsoft.com/office/drawing/2014/main" id="{AC347A72-4426-4E56-A2B1-B443C9FDD2CE}"/>
              </a:ext>
            </a:extLst>
          </p:cNvPr>
          <p:cNvSpPr txBox="1">
            <a:spLocks/>
          </p:cNvSpPr>
          <p:nvPr/>
        </p:nvSpPr>
        <p:spPr>
          <a:xfrm>
            <a:off x="4504857" y="4595110"/>
            <a:ext cx="3461095" cy="1877112"/>
          </a:xfrm>
          <a:prstGeom prst="rect">
            <a:avLst/>
          </a:prstGeom>
        </p:spPr>
        <p:txBody>
          <a:bodyPr lIns="0" tIns="0" rIns="0" bIns="0" numCol="1" spcCol="320040"/>
          <a:lstStyle>
            <a:lvl1pPr marL="304792" indent="-304792" algn="l" defTabSz="609585" rtl="0" eaLnBrk="1" latinLnBrk="0" hangingPunct="1">
              <a:lnSpc>
                <a:spcPct val="100000"/>
              </a:lnSpc>
              <a:spcBef>
                <a:spcPts val="0"/>
              </a:spcBef>
              <a:spcAft>
                <a:spcPts val="400"/>
              </a:spcAft>
              <a:buClr>
                <a:srgbClr val="EE3124"/>
              </a:buClr>
              <a:buSzPct val="100000"/>
              <a:buFont typeface="Wingdings" pitchFamily="2" charset="2"/>
              <a:buChar char="§"/>
              <a:tabLst/>
              <a:defRPr sz="3200" kern="1200">
                <a:solidFill>
                  <a:schemeClr val="tx1"/>
                </a:solidFill>
                <a:latin typeface="+mn-lt"/>
                <a:ea typeface="+mn-ea"/>
                <a:cs typeface="+mn-cs"/>
              </a:defRPr>
            </a:lvl1pPr>
            <a:lvl2pPr marL="611702" indent="-311143" algn="l" defTabSz="609585" rtl="0" eaLnBrk="1" latinLnBrk="0" hangingPunct="1">
              <a:spcBef>
                <a:spcPct val="20000"/>
              </a:spcBef>
              <a:buSzPct val="85000"/>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Aft>
                <a:spcPts val="800"/>
              </a:spcAft>
              <a:buClr>
                <a:srgbClr val="FFC000"/>
              </a:buClr>
              <a:buFont typeface="Arial" panose="020B0604020202020204" pitchFamily="34" charset="0"/>
              <a:buChar char="•"/>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Customised benchmarks for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labor</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market pay, bill and markup rates in real time with focus on contingent labour</a:t>
            </a:r>
          </a:p>
        </p:txBody>
      </p:sp>
      <p:sp>
        <p:nvSpPr>
          <p:cNvPr id="11" name="Content Placeholder 3">
            <a:extLst>
              <a:ext uri="{FF2B5EF4-FFF2-40B4-BE49-F238E27FC236}">
                <a16:creationId xmlns:a16="http://schemas.microsoft.com/office/drawing/2014/main" id="{E8AB2BA8-0DC8-4EF4-8D37-FD18E9E96369}"/>
              </a:ext>
            </a:extLst>
          </p:cNvPr>
          <p:cNvSpPr txBox="1">
            <a:spLocks/>
          </p:cNvSpPr>
          <p:nvPr/>
        </p:nvSpPr>
        <p:spPr>
          <a:xfrm>
            <a:off x="8103586" y="4595110"/>
            <a:ext cx="3813503" cy="1877112"/>
          </a:xfrm>
          <a:prstGeom prst="rect">
            <a:avLst/>
          </a:prstGeom>
        </p:spPr>
        <p:txBody>
          <a:bodyPr lIns="0" tIns="0" rIns="0" bIns="0" numCol="1" spcCol="320040"/>
          <a:lstStyle>
            <a:lvl1pPr marL="304792" indent="-304792" algn="l" defTabSz="609585" rtl="0" eaLnBrk="1" latinLnBrk="0" hangingPunct="1">
              <a:lnSpc>
                <a:spcPct val="100000"/>
              </a:lnSpc>
              <a:spcBef>
                <a:spcPts val="0"/>
              </a:spcBef>
              <a:spcAft>
                <a:spcPts val="400"/>
              </a:spcAft>
              <a:buClr>
                <a:srgbClr val="EE3124"/>
              </a:buClr>
              <a:buSzPct val="100000"/>
              <a:buFont typeface="Wingdings" pitchFamily="2" charset="2"/>
              <a:buChar char="§"/>
              <a:tabLst/>
              <a:defRPr sz="3200" kern="1200">
                <a:solidFill>
                  <a:schemeClr val="tx1"/>
                </a:solidFill>
                <a:latin typeface="+mn-lt"/>
                <a:ea typeface="+mn-ea"/>
                <a:cs typeface="+mn-cs"/>
              </a:defRPr>
            </a:lvl1pPr>
            <a:lvl2pPr marL="611702" indent="-311143" algn="l" defTabSz="609585" rtl="0" eaLnBrk="1" latinLnBrk="0" hangingPunct="1">
              <a:spcBef>
                <a:spcPct val="20000"/>
              </a:spcBef>
              <a:buSzPct val="85000"/>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R="0" lvl="0" algn="l" defTabSz="609585" rtl="0" eaLnBrk="1" fontAlgn="auto" latinLnBrk="0" hangingPunct="1">
              <a:lnSpc>
                <a:spcPct val="100000"/>
              </a:lnSpc>
              <a:spcBef>
                <a:spcPts val="0"/>
              </a:spcBef>
              <a:spcAft>
                <a:spcPts val="1600"/>
              </a:spcAft>
              <a:buClr>
                <a:srgbClr val="FFC000"/>
              </a:buClr>
              <a:buSzPct val="100000"/>
              <a:buFont typeface="Arial" panose="020B0604020202020204" pitchFamily="34" charset="0"/>
              <a:buChar char="•"/>
              <a:tabLst/>
              <a:defRPr/>
            </a:pP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Labor</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market analytics tool scraping government data overlayed with large-scale jobseeker survey data across Europe</a:t>
            </a:r>
          </a:p>
        </p:txBody>
      </p:sp>
      <p:pic>
        <p:nvPicPr>
          <p:cNvPr id="5122" name="Picture 2" descr="Burning Glass Technologies | Real-Time Job Market Analytics Software">
            <a:extLst>
              <a:ext uri="{FF2B5EF4-FFF2-40B4-BE49-F238E27FC236}">
                <a16:creationId xmlns:a16="http://schemas.microsoft.com/office/drawing/2014/main" id="{DF6397BF-056C-45E0-BF3D-075FC934C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75" y="4037648"/>
            <a:ext cx="2639930" cy="7218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33A0725-398F-43C7-B6C1-0EBD97C336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070" b="20203"/>
          <a:stretch/>
        </p:blipFill>
        <p:spPr bwMode="auto">
          <a:xfrm>
            <a:off x="9252077" y="3884115"/>
            <a:ext cx="1056268" cy="6520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12CCA35-54BE-4C78-86AB-4024017717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38" t="31238" r="5999" b="54396"/>
          <a:stretch/>
        </p:blipFill>
        <p:spPr bwMode="auto">
          <a:xfrm>
            <a:off x="4812205" y="4129346"/>
            <a:ext cx="2738307" cy="46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61806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
          <p:cNvSpPr/>
          <p:nvPr/>
        </p:nvSpPr>
        <p:spPr>
          <a:xfrm>
            <a:off x="0" y="0"/>
            <a:ext cx="12192000" cy="231987"/>
          </a:xfrm>
          <a:custGeom>
            <a:avLst/>
            <a:gdLst/>
            <a:ahLst/>
            <a:cxnLst/>
            <a:rect l="l" t="t" r="r" b="b"/>
            <a:pathLst>
              <a:path w="9144000" h="173990" extrusionOk="0">
                <a:moveTo>
                  <a:pt x="0" y="173736"/>
                </a:moveTo>
                <a:lnTo>
                  <a:pt x="9144000" y="173736"/>
                </a:lnTo>
                <a:lnTo>
                  <a:pt x="9144000" y="0"/>
                </a:lnTo>
                <a:lnTo>
                  <a:pt x="0" y="0"/>
                </a:lnTo>
                <a:lnTo>
                  <a:pt x="0" y="173736"/>
                </a:lnTo>
                <a:close/>
              </a:path>
            </a:pathLst>
          </a:custGeom>
          <a:solidFill>
            <a:srgbClr val="44536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18" name="Google Shape;218;p3"/>
          <p:cNvSpPr/>
          <p:nvPr/>
        </p:nvSpPr>
        <p:spPr>
          <a:xfrm>
            <a:off x="609600" y="6473953"/>
            <a:ext cx="2320544" cy="11785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19" name="Google Shape;219;p3"/>
          <p:cNvSpPr/>
          <p:nvPr/>
        </p:nvSpPr>
        <p:spPr>
          <a:xfrm>
            <a:off x="10424159" y="426720"/>
            <a:ext cx="1463039" cy="84734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
        <p:nvSpPr>
          <p:cNvPr id="220" name="Google Shape;220;p3"/>
          <p:cNvSpPr txBox="1">
            <a:spLocks noGrp="1"/>
          </p:cNvSpPr>
          <p:nvPr>
            <p:ph type="title"/>
          </p:nvPr>
        </p:nvSpPr>
        <p:spPr>
          <a:xfrm>
            <a:off x="592667" y="529080"/>
            <a:ext cx="3836458" cy="510391"/>
          </a:xfrm>
          <a:prstGeom prst="rect">
            <a:avLst/>
          </a:prstGeom>
          <a:noFill/>
          <a:ln>
            <a:noFill/>
          </a:ln>
        </p:spPr>
        <p:txBody>
          <a:bodyPr spcFirstLastPara="1" wrap="square" lIns="0" tIns="17775" rIns="0" bIns="0" anchor="t" anchorCtr="0">
            <a:spAutoFit/>
          </a:bodyPr>
          <a:lstStyle/>
          <a:p>
            <a:pPr marL="16933" marR="0" lvl="0" indent="0" algn="l" rtl="0">
              <a:lnSpc>
                <a:spcPct val="100000"/>
              </a:lnSpc>
              <a:spcBef>
                <a:spcPts val="0"/>
              </a:spcBef>
              <a:spcAft>
                <a:spcPts val="0"/>
              </a:spcAft>
              <a:buClr>
                <a:schemeClr val="dk1"/>
              </a:buClr>
              <a:buSzPts val="4267"/>
              <a:buFont typeface="Arial"/>
              <a:buNone/>
            </a:pPr>
            <a:r>
              <a:rPr lang="en-US" b="1" i="0" u="none" strike="noStrike" cap="none">
                <a:solidFill>
                  <a:schemeClr val="dk1"/>
                </a:solidFill>
                <a:latin typeface="Calibri" panose="020F0502020204030204" pitchFamily="34" charset="0"/>
                <a:cs typeface="Calibri" panose="020F0502020204030204" pitchFamily="34" charset="0"/>
                <a:sym typeface="Arial"/>
              </a:rPr>
              <a:t>Questions?</a:t>
            </a:r>
            <a:endParaRPr b="1" i="0" u="none" strike="noStrike" cap="none">
              <a:solidFill>
                <a:schemeClr val="dk1"/>
              </a:solidFill>
              <a:latin typeface="Calibri" panose="020F0502020204030204" pitchFamily="34" charset="0"/>
              <a:cs typeface="Calibri" panose="020F0502020204030204" pitchFamily="34" charset="0"/>
              <a:sym typeface="Arial"/>
            </a:endParaRPr>
          </a:p>
        </p:txBody>
      </p:sp>
      <p:sp>
        <p:nvSpPr>
          <p:cNvPr id="221" name="Google Shape;221;p3"/>
          <p:cNvSpPr txBox="1"/>
          <p:nvPr/>
        </p:nvSpPr>
        <p:spPr>
          <a:xfrm>
            <a:off x="636739" y="1450253"/>
            <a:ext cx="6821336" cy="3957494"/>
          </a:xfrm>
          <a:prstGeom prst="rect">
            <a:avLst/>
          </a:prstGeom>
          <a:noFill/>
          <a:ln>
            <a:noFill/>
          </a:ln>
        </p:spPr>
        <p:txBody>
          <a:bodyPr spcFirstLastPara="1" wrap="square" lIns="0" tIns="17775" rIns="0" bIns="0" anchor="t" anchorCtr="0">
            <a:spAutoFit/>
          </a:bodyPr>
          <a:lstStyle/>
          <a:p>
            <a:pPr marL="321725" marR="586725" lvl="0" indent="-304792" algn="l" rtl="0">
              <a:lnSpc>
                <a:spcPct val="100000"/>
              </a:lnSpc>
              <a:spcBef>
                <a:spcPts val="0"/>
              </a:spcBef>
              <a:spcAft>
                <a:spcPts val="0"/>
              </a:spcAft>
              <a:buClr>
                <a:srgbClr val="ED2D23"/>
              </a:buClr>
              <a:buSzPts val="2160"/>
              <a:buFont typeface="Arial"/>
              <a:buChar char="▪"/>
            </a:pPr>
            <a:r>
              <a:rPr lang="en-US" sz="2400" b="0" i="0" u="none" strike="noStrike" cap="none">
                <a:solidFill>
                  <a:schemeClr val="dk1"/>
                </a:solidFill>
                <a:latin typeface="Calibri" panose="020F0502020204030204" pitchFamily="34" charset="0"/>
                <a:cs typeface="Calibri" panose="020F0502020204030204" pitchFamily="34" charset="0"/>
                <a:sym typeface="Arial"/>
              </a:rPr>
              <a:t>Questions may be submitted at  any time.</a:t>
            </a:r>
            <a:endParaRPr sz="2400" b="0" i="0" u="none" strike="noStrike" cap="none">
              <a:solidFill>
                <a:schemeClr val="dk1"/>
              </a:solidFill>
              <a:latin typeface="Calibri" panose="020F0502020204030204" pitchFamily="34" charset="0"/>
              <a:cs typeface="Calibri" panose="020F0502020204030204" pitchFamily="34" charset="0"/>
              <a:sym typeface="Arial"/>
            </a:endParaRPr>
          </a:p>
          <a:p>
            <a:pPr marL="321725" marR="0" lvl="0" indent="-304792" algn="l" rtl="0">
              <a:lnSpc>
                <a:spcPct val="100000"/>
              </a:lnSpc>
              <a:spcBef>
                <a:spcPts val="1200"/>
              </a:spcBef>
              <a:spcAft>
                <a:spcPts val="0"/>
              </a:spcAft>
              <a:buClr>
                <a:srgbClr val="ED2D23"/>
              </a:buClr>
              <a:buSzPts val="2160"/>
              <a:buFont typeface="Arial"/>
              <a:buChar char="▪"/>
            </a:pPr>
            <a:r>
              <a:rPr lang="en-US" sz="2400" b="0" i="0" u="none" strike="noStrike" cap="none">
                <a:solidFill>
                  <a:schemeClr val="dk1"/>
                </a:solidFill>
                <a:latin typeface="Calibri" panose="020F0502020204030204" pitchFamily="34" charset="0"/>
                <a:cs typeface="Calibri" panose="020F0502020204030204" pitchFamily="34" charset="0"/>
                <a:sym typeface="Arial"/>
              </a:rPr>
              <a:t>Click on the </a:t>
            </a:r>
            <a:r>
              <a:rPr lang="en-US" sz="2400" b="1" i="0" u="none" strike="noStrike" cap="none">
                <a:solidFill>
                  <a:schemeClr val="dk1"/>
                </a:solidFill>
                <a:latin typeface="Calibri" panose="020F0502020204030204" pitchFamily="34" charset="0"/>
                <a:cs typeface="Calibri" panose="020F0502020204030204" pitchFamily="34" charset="0"/>
                <a:sym typeface="Arial"/>
              </a:rPr>
              <a:t>Question Mark section</a:t>
            </a:r>
            <a:endParaRPr sz="2400" b="0" i="0" u="none" strike="noStrike" cap="none">
              <a:solidFill>
                <a:schemeClr val="dk1"/>
              </a:solidFill>
              <a:latin typeface="Calibri" panose="020F0502020204030204" pitchFamily="34" charset="0"/>
              <a:cs typeface="Calibri" panose="020F0502020204030204" pitchFamily="34" charset="0"/>
              <a:sym typeface="Arial"/>
            </a:endParaRPr>
          </a:p>
          <a:p>
            <a:pPr marL="321725"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panose="020F0502020204030204" pitchFamily="34" charset="0"/>
                <a:cs typeface="Calibri" panose="020F0502020204030204" pitchFamily="34" charset="0"/>
                <a:sym typeface="Arial"/>
              </a:rPr>
              <a:t>to open the Q&amp;A window.</a:t>
            </a:r>
            <a:endParaRPr sz="2400" b="0" i="0" u="none" strike="noStrike" cap="none">
              <a:solidFill>
                <a:schemeClr val="dk1"/>
              </a:solidFill>
              <a:latin typeface="Calibri" panose="020F0502020204030204" pitchFamily="34" charset="0"/>
              <a:cs typeface="Calibri" panose="020F0502020204030204" pitchFamily="34" charset="0"/>
              <a:sym typeface="Arial"/>
            </a:endParaRPr>
          </a:p>
          <a:p>
            <a:pPr marL="321725" marR="871198" lvl="0" indent="-304792" algn="l" rtl="0">
              <a:lnSpc>
                <a:spcPct val="100000"/>
              </a:lnSpc>
              <a:spcBef>
                <a:spcPts val="1207"/>
              </a:spcBef>
              <a:spcAft>
                <a:spcPts val="0"/>
              </a:spcAft>
              <a:buClr>
                <a:srgbClr val="ED2D23"/>
              </a:buClr>
              <a:buSzPts val="2160"/>
              <a:buFont typeface="Arial"/>
              <a:buChar char="▪"/>
            </a:pPr>
            <a:r>
              <a:rPr lang="en-US" sz="2400" b="0" i="0" u="none" strike="noStrike" cap="none">
                <a:solidFill>
                  <a:schemeClr val="dk1"/>
                </a:solidFill>
                <a:latin typeface="Calibri" panose="020F0502020204030204" pitchFamily="34" charset="0"/>
                <a:cs typeface="Calibri" panose="020F0502020204030204" pitchFamily="34" charset="0"/>
                <a:sym typeface="Arial"/>
              </a:rPr>
              <a:t>Type your question into the  small dialog box and click the Send Button.</a:t>
            </a:r>
            <a:endParaRPr sz="2400" b="0" i="0" u="none" strike="noStrike" cap="none">
              <a:solidFill>
                <a:schemeClr val="dk1"/>
              </a:solidFill>
              <a:latin typeface="Calibri" panose="020F0502020204030204" pitchFamily="34" charset="0"/>
              <a:cs typeface="Calibri" panose="020F0502020204030204" pitchFamily="34" charset="0"/>
              <a:sym typeface="Arial"/>
            </a:endParaRPr>
          </a:p>
          <a:p>
            <a:pPr marL="321725" marR="552013" lvl="0" indent="-304792" algn="l" rtl="0">
              <a:lnSpc>
                <a:spcPct val="100000"/>
              </a:lnSpc>
              <a:spcBef>
                <a:spcPts val="1200"/>
              </a:spcBef>
              <a:spcAft>
                <a:spcPts val="0"/>
              </a:spcAft>
              <a:buClr>
                <a:srgbClr val="ED2D23"/>
              </a:buClr>
              <a:buSzPts val="2160"/>
              <a:buFont typeface="Arial"/>
              <a:buChar char="▪"/>
            </a:pPr>
            <a:r>
              <a:rPr lang="en-US" sz="2400" b="0" i="0" u="none" strike="noStrike" cap="none">
                <a:solidFill>
                  <a:schemeClr val="dk1"/>
                </a:solidFill>
                <a:latin typeface="Calibri" panose="020F0502020204030204" pitchFamily="34" charset="0"/>
                <a:cs typeface="Calibri" panose="020F0502020204030204" pitchFamily="34" charset="0"/>
                <a:sym typeface="Arial"/>
              </a:rPr>
              <a:t>The presentation will be shared  with registrants. </a:t>
            </a:r>
            <a:endParaRPr sz="2400" b="0" i="0" u="none" strike="noStrike" cap="none">
              <a:solidFill>
                <a:srgbClr val="000000"/>
              </a:solidFill>
              <a:latin typeface="Calibri" panose="020F0502020204030204" pitchFamily="34" charset="0"/>
              <a:cs typeface="Calibri" panose="020F0502020204030204" pitchFamily="34" charset="0"/>
              <a:sym typeface="Arial"/>
            </a:endParaRPr>
          </a:p>
          <a:p>
            <a:pPr marL="321725" marR="552013" lvl="0" indent="-304792" algn="l" rtl="0">
              <a:lnSpc>
                <a:spcPct val="100000"/>
              </a:lnSpc>
              <a:spcBef>
                <a:spcPts val="1200"/>
              </a:spcBef>
              <a:spcAft>
                <a:spcPts val="0"/>
              </a:spcAft>
              <a:buClr>
                <a:srgbClr val="ED2D23"/>
              </a:buClr>
              <a:buSzPts val="2160"/>
              <a:buFont typeface="Arial"/>
              <a:buChar char="▪"/>
            </a:pPr>
            <a:r>
              <a:rPr lang="en-US" sz="2400" b="0" i="0" u="none" strike="noStrike" cap="none">
                <a:solidFill>
                  <a:schemeClr val="dk1"/>
                </a:solidFill>
                <a:latin typeface="Calibri" panose="020F0502020204030204" pitchFamily="34" charset="0"/>
                <a:cs typeface="Calibri" panose="020F0502020204030204" pitchFamily="34" charset="0"/>
                <a:sym typeface="Arial"/>
              </a:rPr>
              <a:t>Questions? Please email memberservices@staffingindustry.com</a:t>
            </a:r>
            <a:endParaRPr sz="2400" b="0" i="0" u="none" strike="noStrike" cap="none">
              <a:solidFill>
                <a:schemeClr val="dk1"/>
              </a:solidFill>
              <a:latin typeface="Calibri" panose="020F0502020204030204" pitchFamily="34" charset="0"/>
              <a:cs typeface="Calibri" panose="020F0502020204030204" pitchFamily="34" charset="0"/>
              <a:sym typeface="Arial"/>
            </a:endParaRPr>
          </a:p>
        </p:txBody>
      </p:sp>
      <p:sp>
        <p:nvSpPr>
          <p:cNvPr id="222" name="Google Shape;222;p3"/>
          <p:cNvSpPr/>
          <p:nvPr/>
        </p:nvSpPr>
        <p:spPr>
          <a:xfrm>
            <a:off x="7336237" y="2263787"/>
            <a:ext cx="4219024" cy="23304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CBC2-EFE6-A8CB-9017-03B2A81AEEC9}"/>
              </a:ext>
            </a:extLst>
          </p:cNvPr>
          <p:cNvSpPr>
            <a:spLocks noGrp="1"/>
          </p:cNvSpPr>
          <p:nvPr>
            <p:ph type="title"/>
          </p:nvPr>
        </p:nvSpPr>
        <p:spPr>
          <a:xfrm>
            <a:off x="423992" y="639245"/>
            <a:ext cx="11006667" cy="492443"/>
          </a:xfrm>
        </p:spPr>
        <p:txBody>
          <a:bodyPr/>
          <a:lstStyle/>
          <a:p>
            <a:r>
              <a:rPr lang="en-US"/>
              <a:t>Program Performance Indicator Survey</a:t>
            </a:r>
          </a:p>
        </p:txBody>
      </p:sp>
      <p:pic>
        <p:nvPicPr>
          <p:cNvPr id="7" name="Picture 6" descr="A screenshot of a computer screen&#10;&#10;Description automatically generated with low confidence">
            <a:extLst>
              <a:ext uri="{FF2B5EF4-FFF2-40B4-BE49-F238E27FC236}">
                <a16:creationId xmlns:a16="http://schemas.microsoft.com/office/drawing/2014/main" id="{70FB8F00-54D2-0F34-4968-5A625706444F}"/>
              </a:ext>
            </a:extLst>
          </p:cNvPr>
          <p:cNvPicPr>
            <a:picLocks noChangeAspect="1"/>
          </p:cNvPicPr>
          <p:nvPr/>
        </p:nvPicPr>
        <p:blipFill>
          <a:blip r:embed="rId2"/>
          <a:stretch>
            <a:fillRect/>
          </a:stretch>
        </p:blipFill>
        <p:spPr>
          <a:xfrm>
            <a:off x="547083" y="1448523"/>
            <a:ext cx="10312254" cy="4943399"/>
          </a:xfrm>
          <a:prstGeom prst="rect">
            <a:avLst/>
          </a:prstGeom>
        </p:spPr>
      </p:pic>
      <p:sp>
        <p:nvSpPr>
          <p:cNvPr id="8" name="Rectangle 7">
            <a:extLst>
              <a:ext uri="{FF2B5EF4-FFF2-40B4-BE49-F238E27FC236}">
                <a16:creationId xmlns:a16="http://schemas.microsoft.com/office/drawing/2014/main" id="{3F1CAC63-EBA9-20DB-8FC6-2B5A983D9D7B}"/>
              </a:ext>
            </a:extLst>
          </p:cNvPr>
          <p:cNvSpPr/>
          <p:nvPr/>
        </p:nvSpPr>
        <p:spPr>
          <a:xfrm>
            <a:off x="555961" y="1432231"/>
            <a:ext cx="335881" cy="22624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84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CBC2-EFE6-A8CB-9017-03B2A81AEEC9}"/>
              </a:ext>
            </a:extLst>
          </p:cNvPr>
          <p:cNvSpPr>
            <a:spLocks noGrp="1"/>
          </p:cNvSpPr>
          <p:nvPr>
            <p:ph type="title"/>
          </p:nvPr>
        </p:nvSpPr>
        <p:spPr/>
        <p:txBody>
          <a:bodyPr/>
          <a:lstStyle/>
          <a:p>
            <a:r>
              <a:rPr lang="en-US"/>
              <a:t>Bullhorn Indicator</a:t>
            </a:r>
          </a:p>
        </p:txBody>
      </p:sp>
      <p:sp>
        <p:nvSpPr>
          <p:cNvPr id="3" name="Text Placeholder 2">
            <a:extLst>
              <a:ext uri="{FF2B5EF4-FFF2-40B4-BE49-F238E27FC236}">
                <a16:creationId xmlns:a16="http://schemas.microsoft.com/office/drawing/2014/main" id="{517AEF27-35DE-2EC6-7126-AB436B6E7F5E}"/>
              </a:ext>
            </a:extLst>
          </p:cNvPr>
          <p:cNvSpPr>
            <a:spLocks noGrp="1"/>
          </p:cNvSpPr>
          <p:nvPr>
            <p:ph type="body" idx="4294967295"/>
          </p:nvPr>
        </p:nvSpPr>
        <p:spPr>
          <a:xfrm>
            <a:off x="426128" y="1535760"/>
            <a:ext cx="3376613" cy="2433637"/>
          </a:xfrm>
          <a:prstGeom prst="rect">
            <a:avLst/>
          </a:prstGeom>
        </p:spPr>
        <p:txBody>
          <a:bodyPr/>
          <a:lstStyle/>
          <a:p>
            <a:pPr marL="45720" indent="0">
              <a:buNone/>
            </a:pPr>
            <a:r>
              <a:rPr lang="en-US" sz="1600" b="0" i="0">
                <a:solidFill>
                  <a:srgbClr val="4E4E4E"/>
                </a:solidFill>
                <a:effectLst/>
                <a:latin typeface="Calibri" panose="020F0502020204030204" pitchFamily="34" charset="0"/>
                <a:cs typeface="Calibri" panose="020F0502020204030204" pitchFamily="34" charset="0"/>
              </a:rPr>
              <a:t>Released weekly, the SIA | Bullhorn Staffing Indicator comprises two sets of analyses; a Year-over-Year comparison showing how the week that ended ten days ago (“last week measured”) compares to the same week 12 months previously and an indexed value that has been benchmarked against data from the week ending January 13</a:t>
            </a:r>
            <a:r>
              <a:rPr lang="en-US" sz="1600" b="0" i="0" baseline="30000">
                <a:solidFill>
                  <a:srgbClr val="4E4E4E"/>
                </a:solidFill>
                <a:effectLst/>
                <a:latin typeface="Calibri" panose="020F0502020204030204" pitchFamily="34" charset="0"/>
                <a:cs typeface="Calibri" panose="020F0502020204030204" pitchFamily="34" charset="0"/>
              </a:rPr>
              <a:t>th</a:t>
            </a:r>
            <a:r>
              <a:rPr lang="en-US" sz="1600" b="0" i="0">
                <a:solidFill>
                  <a:srgbClr val="4E4E4E"/>
                </a:solidFill>
                <a:effectLst/>
                <a:latin typeface="Calibri" panose="020F0502020204030204" pitchFamily="34" charset="0"/>
                <a:cs typeface="Calibri" panose="020F0502020204030204" pitchFamily="34" charset="0"/>
              </a:rPr>
              <a:t>, 2019.</a:t>
            </a:r>
            <a:endParaRPr lang="en-US" sz="1600">
              <a:latin typeface="Calibri" panose="020F0502020204030204" pitchFamily="34" charset="0"/>
              <a:cs typeface="Calibri" panose="020F0502020204030204" pitchFamily="34" charset="0"/>
            </a:endParaRPr>
          </a:p>
        </p:txBody>
      </p:sp>
      <p:pic>
        <p:nvPicPr>
          <p:cNvPr id="5" name="Picture 4" descr="A picture containing text, plot, line, diagram&#10;&#10;Description automatically generated">
            <a:extLst>
              <a:ext uri="{FF2B5EF4-FFF2-40B4-BE49-F238E27FC236}">
                <a16:creationId xmlns:a16="http://schemas.microsoft.com/office/drawing/2014/main" id="{240DE7E2-EDAF-1C80-F759-6A2A21FA3EA7}"/>
              </a:ext>
            </a:extLst>
          </p:cNvPr>
          <p:cNvPicPr>
            <a:picLocks noChangeAspect="1"/>
          </p:cNvPicPr>
          <p:nvPr/>
        </p:nvPicPr>
        <p:blipFill>
          <a:blip r:embed="rId2"/>
          <a:stretch>
            <a:fillRect/>
          </a:stretch>
        </p:blipFill>
        <p:spPr>
          <a:xfrm>
            <a:off x="4296004" y="1248032"/>
            <a:ext cx="7779732" cy="5126052"/>
          </a:xfrm>
          <a:prstGeom prst="rect">
            <a:avLst/>
          </a:prstGeom>
        </p:spPr>
      </p:pic>
    </p:spTree>
    <p:extLst>
      <p:ext uri="{BB962C8B-B14F-4D97-AF65-F5344CB8AC3E}">
        <p14:creationId xmlns:p14="http://schemas.microsoft.com/office/powerpoint/2010/main" val="2916273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CBC2-EFE6-A8CB-9017-03B2A81AEEC9}"/>
              </a:ext>
            </a:extLst>
          </p:cNvPr>
          <p:cNvSpPr>
            <a:spLocks noGrp="1"/>
          </p:cNvSpPr>
          <p:nvPr>
            <p:ph type="title"/>
          </p:nvPr>
        </p:nvSpPr>
        <p:spPr>
          <a:xfrm>
            <a:off x="273072" y="400830"/>
            <a:ext cx="11006667" cy="492443"/>
          </a:xfrm>
        </p:spPr>
        <p:txBody>
          <a:bodyPr/>
          <a:lstStyle/>
          <a:p>
            <a:r>
              <a:rPr lang="en-US"/>
              <a:t>Pulse Survey</a:t>
            </a:r>
          </a:p>
        </p:txBody>
      </p:sp>
      <p:pic>
        <p:nvPicPr>
          <p:cNvPr id="5" name="Picture 4" descr="A picture containing text, screenshot, number, parallel&#10;&#10;Description automatically generated">
            <a:extLst>
              <a:ext uri="{FF2B5EF4-FFF2-40B4-BE49-F238E27FC236}">
                <a16:creationId xmlns:a16="http://schemas.microsoft.com/office/drawing/2014/main" id="{28248885-2AEE-20B3-062B-11BFDAECC93A}"/>
              </a:ext>
            </a:extLst>
          </p:cNvPr>
          <p:cNvPicPr>
            <a:picLocks noChangeAspect="1"/>
          </p:cNvPicPr>
          <p:nvPr/>
        </p:nvPicPr>
        <p:blipFill>
          <a:blip r:embed="rId2"/>
          <a:stretch>
            <a:fillRect/>
          </a:stretch>
        </p:blipFill>
        <p:spPr>
          <a:xfrm>
            <a:off x="3341485" y="707511"/>
            <a:ext cx="7068802" cy="5442978"/>
          </a:xfrm>
          <a:prstGeom prst="rect">
            <a:avLst/>
          </a:prstGeom>
        </p:spPr>
      </p:pic>
      <p:sp>
        <p:nvSpPr>
          <p:cNvPr id="3" name="Text Placeholder 2">
            <a:extLst>
              <a:ext uri="{FF2B5EF4-FFF2-40B4-BE49-F238E27FC236}">
                <a16:creationId xmlns:a16="http://schemas.microsoft.com/office/drawing/2014/main" id="{2E34115D-4A28-644C-0797-01508BE01150}"/>
              </a:ext>
            </a:extLst>
          </p:cNvPr>
          <p:cNvSpPr txBox="1">
            <a:spLocks/>
          </p:cNvSpPr>
          <p:nvPr/>
        </p:nvSpPr>
        <p:spPr>
          <a:xfrm>
            <a:off x="273072" y="1986333"/>
            <a:ext cx="2735171" cy="30362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
            <a:r>
              <a:rPr lang="en-US" sz="1600">
                <a:solidFill>
                  <a:srgbClr val="4E4E4E"/>
                </a:solidFill>
                <a:latin typeface="Calibri" panose="020F0502020204030204" pitchFamily="34" charset="0"/>
                <a:cs typeface="Calibri" panose="020F0502020204030204" pitchFamily="34" charset="0"/>
              </a:rPr>
              <a:t>Released monthly, the SIA Staffing Industry Pulse Survey Report measures timely growth trends in the US temporary staffing, direct hire and retained search markets.  Responses are collected from provider organizations while keeping individual company data confidential.  </a:t>
            </a:r>
            <a:endParaRPr lang="en-US"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50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CBC2-EFE6-A8CB-9017-03B2A81AEEC9}"/>
              </a:ext>
            </a:extLst>
          </p:cNvPr>
          <p:cNvSpPr>
            <a:spLocks noGrp="1"/>
          </p:cNvSpPr>
          <p:nvPr>
            <p:ph type="title"/>
          </p:nvPr>
        </p:nvSpPr>
        <p:spPr>
          <a:xfrm>
            <a:off x="592665" y="446015"/>
            <a:ext cx="11006667" cy="492443"/>
          </a:xfrm>
        </p:spPr>
        <p:txBody>
          <a:bodyPr/>
          <a:lstStyle/>
          <a:p>
            <a:r>
              <a:rPr lang="en-US"/>
              <a:t>Workforce Solution Ecosystem Assessment </a:t>
            </a:r>
          </a:p>
        </p:txBody>
      </p:sp>
      <p:pic>
        <p:nvPicPr>
          <p:cNvPr id="5" name="Picture 4" descr="A picture containing text, screenshot, menu, design&#10;&#10;Description automatically generated">
            <a:extLst>
              <a:ext uri="{FF2B5EF4-FFF2-40B4-BE49-F238E27FC236}">
                <a16:creationId xmlns:a16="http://schemas.microsoft.com/office/drawing/2014/main" id="{140A0DF4-0E4D-809D-AF61-9A17AE7471DC}"/>
              </a:ext>
            </a:extLst>
          </p:cNvPr>
          <p:cNvPicPr>
            <a:picLocks noChangeAspect="1"/>
          </p:cNvPicPr>
          <p:nvPr/>
        </p:nvPicPr>
        <p:blipFill>
          <a:blip r:embed="rId2"/>
          <a:stretch>
            <a:fillRect/>
          </a:stretch>
        </p:blipFill>
        <p:spPr>
          <a:xfrm>
            <a:off x="592665" y="1144710"/>
            <a:ext cx="7135399" cy="5074062"/>
          </a:xfrm>
          <a:prstGeom prst="rect">
            <a:avLst/>
          </a:prstGeom>
        </p:spPr>
      </p:pic>
      <p:sp>
        <p:nvSpPr>
          <p:cNvPr id="3" name="Text Placeholder 2">
            <a:extLst>
              <a:ext uri="{FF2B5EF4-FFF2-40B4-BE49-F238E27FC236}">
                <a16:creationId xmlns:a16="http://schemas.microsoft.com/office/drawing/2014/main" id="{45EF0061-540C-1D68-D856-9E89A290843F}"/>
              </a:ext>
            </a:extLst>
          </p:cNvPr>
          <p:cNvSpPr txBox="1">
            <a:spLocks/>
          </p:cNvSpPr>
          <p:nvPr/>
        </p:nvSpPr>
        <p:spPr>
          <a:xfrm>
            <a:off x="8264132" y="1858820"/>
            <a:ext cx="3450789" cy="40551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indent="-12700">
              <a:spcBef>
                <a:spcPts val="600"/>
              </a:spcBef>
              <a:defRPr/>
            </a:pPr>
            <a:r>
              <a:rPr lang="en-US" altLang="en-US" sz="1600">
                <a:latin typeface="Calibri" panose="020F0502020204030204" pitchFamily="34" charset="0"/>
                <a:cs typeface="Calibri" panose="020F0502020204030204" pitchFamily="34" charset="0"/>
              </a:rPr>
              <a:t>A multi-dimensional tool to assess an organization</a:t>
            </a:r>
            <a:r>
              <a:rPr lang="en-GB" altLang="en-US" sz="1600">
                <a:latin typeface="Calibri" panose="020F0502020204030204" pitchFamily="34" charset="0"/>
                <a:ea typeface="ヒラギノ角ゴ Pro W3" pitchFamily="-84" charset="-128"/>
                <a:cs typeface="Calibri" panose="020F0502020204030204" pitchFamily="34" charset="0"/>
              </a:rPr>
              <a:t>’</a:t>
            </a:r>
            <a:r>
              <a:rPr lang="en-US" altLang="ja-JP" sz="1600">
                <a:latin typeface="Calibri" panose="020F0502020204030204" pitchFamily="34" charset="0"/>
                <a:ea typeface="メイリオ"/>
                <a:cs typeface="Calibri" panose="020F0502020204030204" pitchFamily="34" charset="0"/>
              </a:rPr>
              <a:t>s contingent workforce program capability and performance using five levels of capability ranging from level 1 (Informal &amp; Decentralized) to level 5 (Competitive Differentiator). </a:t>
            </a:r>
          </a:p>
          <a:p>
            <a:pPr marL="12700" indent="-12700">
              <a:spcBef>
                <a:spcPts val="600"/>
              </a:spcBef>
              <a:defRPr/>
            </a:pPr>
            <a:r>
              <a:rPr lang="en-US" altLang="en-US" sz="1600">
                <a:latin typeface="Calibri" panose="020F0502020204030204" pitchFamily="34" charset="0"/>
                <a:cs typeface="Calibri" panose="020F0502020204030204" pitchFamily="34" charset="0"/>
              </a:rPr>
              <a:t>The assessment focuses on all aspects of contingent labor/external workforce and the degree in which they are formally managed by someone in your organization.  </a:t>
            </a:r>
          </a:p>
          <a:p>
            <a:pPr marL="12700" indent="-12700">
              <a:spcBef>
                <a:spcPts val="600"/>
              </a:spcBef>
              <a:defRPr/>
            </a:pPr>
            <a:r>
              <a:rPr lang="en-US" altLang="en-US" sz="1600">
                <a:latin typeface="Calibri" panose="020F0502020204030204" pitchFamily="34" charset="0"/>
                <a:cs typeface="Calibri" panose="020F0502020204030204" pitchFamily="34" charset="0"/>
              </a:rPr>
              <a:t>The output is a comprehensive index of benchmarked objectives tailored to your organization's greatest opportunities.</a:t>
            </a:r>
          </a:p>
          <a:p>
            <a:pPr marL="12700" indent="-12700">
              <a:spcBef>
                <a:spcPts val="600"/>
              </a:spcBef>
              <a:defRPr/>
            </a:pPr>
            <a:endParaRPr lang="en-US" altLang="ja-JP" sz="1600">
              <a:ea typeface="メイリオ"/>
            </a:endParaRPr>
          </a:p>
        </p:txBody>
      </p:sp>
    </p:spTree>
    <p:extLst>
      <p:ext uri="{BB962C8B-B14F-4D97-AF65-F5344CB8AC3E}">
        <p14:creationId xmlns:p14="http://schemas.microsoft.com/office/powerpoint/2010/main" val="255401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CBC2-EFE6-A8CB-9017-03B2A81AEEC9}"/>
              </a:ext>
            </a:extLst>
          </p:cNvPr>
          <p:cNvSpPr>
            <a:spLocks noGrp="1"/>
          </p:cNvSpPr>
          <p:nvPr>
            <p:ph type="title"/>
          </p:nvPr>
        </p:nvSpPr>
        <p:spPr/>
        <p:txBody>
          <a:bodyPr/>
          <a:lstStyle/>
          <a:p>
            <a:r>
              <a:rPr lang="en-US"/>
              <a:t>Legal Alerts</a:t>
            </a:r>
          </a:p>
        </p:txBody>
      </p:sp>
      <p:pic>
        <p:nvPicPr>
          <p:cNvPr id="5" name="Picture 4" descr="A screenshot of a website&#10;&#10;Description automatically generated with medium confidence">
            <a:extLst>
              <a:ext uri="{FF2B5EF4-FFF2-40B4-BE49-F238E27FC236}">
                <a16:creationId xmlns:a16="http://schemas.microsoft.com/office/drawing/2014/main" id="{560EAAAE-94FC-CCB3-DCF9-B5A076467A7B}"/>
              </a:ext>
            </a:extLst>
          </p:cNvPr>
          <p:cNvPicPr>
            <a:picLocks noChangeAspect="1"/>
          </p:cNvPicPr>
          <p:nvPr/>
        </p:nvPicPr>
        <p:blipFill>
          <a:blip r:embed="rId2"/>
          <a:stretch>
            <a:fillRect/>
          </a:stretch>
        </p:blipFill>
        <p:spPr>
          <a:xfrm>
            <a:off x="3634294" y="362211"/>
            <a:ext cx="5575693" cy="5948326"/>
          </a:xfrm>
          <a:prstGeom prst="rect">
            <a:avLst/>
          </a:prstGeom>
        </p:spPr>
      </p:pic>
    </p:spTree>
    <p:extLst>
      <p:ext uri="{BB962C8B-B14F-4D97-AF65-F5344CB8AC3E}">
        <p14:creationId xmlns:p14="http://schemas.microsoft.com/office/powerpoint/2010/main" val="875895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CBC2-EFE6-A8CB-9017-03B2A81AEEC9}"/>
              </a:ext>
            </a:extLst>
          </p:cNvPr>
          <p:cNvSpPr>
            <a:spLocks noGrp="1"/>
          </p:cNvSpPr>
          <p:nvPr>
            <p:ph type="title"/>
          </p:nvPr>
        </p:nvSpPr>
        <p:spPr>
          <a:xfrm>
            <a:off x="299705" y="485539"/>
            <a:ext cx="11006667" cy="492443"/>
          </a:xfrm>
        </p:spPr>
        <p:txBody>
          <a:bodyPr/>
          <a:lstStyle/>
          <a:p>
            <a:r>
              <a:rPr lang="en-US"/>
              <a:t>Risk Assessment </a:t>
            </a:r>
          </a:p>
        </p:txBody>
      </p:sp>
      <p:graphicFrame>
        <p:nvGraphicFramePr>
          <p:cNvPr id="4" name="Object 3">
            <a:extLst>
              <a:ext uri="{FF2B5EF4-FFF2-40B4-BE49-F238E27FC236}">
                <a16:creationId xmlns:a16="http://schemas.microsoft.com/office/drawing/2014/main" id="{03A89A40-FDA4-95AF-F2F4-42438BAEFD4C}"/>
              </a:ext>
            </a:extLst>
          </p:cNvPr>
          <p:cNvGraphicFramePr>
            <a:graphicFrameLocks noChangeAspect="1"/>
          </p:cNvGraphicFramePr>
          <p:nvPr>
            <p:extLst>
              <p:ext uri="{D42A27DB-BD31-4B8C-83A1-F6EECF244321}">
                <p14:modId xmlns:p14="http://schemas.microsoft.com/office/powerpoint/2010/main" val="3161464978"/>
              </p:ext>
            </p:extLst>
          </p:nvPr>
        </p:nvGraphicFramePr>
        <p:xfrm>
          <a:off x="1569551" y="1579934"/>
          <a:ext cx="8715676" cy="4418013"/>
        </p:xfrm>
        <a:graphic>
          <a:graphicData uri="http://schemas.openxmlformats.org/presentationml/2006/ole">
            <mc:AlternateContent xmlns:mc="http://schemas.openxmlformats.org/markup-compatibility/2006">
              <mc:Choice xmlns:v="urn:schemas-microsoft-com:vml" Requires="v">
                <p:oleObj name="Macro-Enabled Worksheet" r:id="rId2" imgW="9499718" imgH="4813252" progId="Excel.SheetMacroEnabled.12">
                  <p:link updateAutomatic="1"/>
                </p:oleObj>
              </mc:Choice>
              <mc:Fallback>
                <p:oleObj name="Macro-Enabled Worksheet" r:id="rId2" imgW="9499718" imgH="4813252" progId="Excel.SheetMacroEnabled.12">
                  <p:link updateAutomatic="1"/>
                  <p:pic>
                    <p:nvPicPr>
                      <p:cNvPr id="4" name="Object 3">
                        <a:extLst>
                          <a:ext uri="{FF2B5EF4-FFF2-40B4-BE49-F238E27FC236}">
                            <a16:creationId xmlns:a16="http://schemas.microsoft.com/office/drawing/2014/main" id="{03A89A40-FDA4-95AF-F2F4-42438BAEFD4C}"/>
                          </a:ext>
                        </a:extLst>
                      </p:cNvPr>
                      <p:cNvPicPr/>
                      <p:nvPr/>
                    </p:nvPicPr>
                    <p:blipFill>
                      <a:blip r:embed="rId3"/>
                      <a:stretch>
                        <a:fillRect/>
                      </a:stretch>
                    </p:blipFill>
                    <p:spPr>
                      <a:xfrm>
                        <a:off x="1569551" y="1579934"/>
                        <a:ext cx="8715676" cy="4418013"/>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CB46F4D2-ED2A-2296-D4C4-C914276435F6}"/>
              </a:ext>
            </a:extLst>
          </p:cNvPr>
          <p:cNvSpPr txBox="1">
            <a:spLocks/>
          </p:cNvSpPr>
          <p:nvPr/>
        </p:nvSpPr>
        <p:spPr>
          <a:xfrm>
            <a:off x="77972" y="860053"/>
            <a:ext cx="9144000" cy="463296"/>
          </a:xfrm>
          <a:prstGeom prst="rect">
            <a:avLst/>
          </a:prstGeom>
          <a:noFill/>
          <a:ln>
            <a:noFill/>
          </a:ln>
        </p:spPr>
        <p:txBody>
          <a:bodyPr spcFirstLastPara="1" wrap="square" lIns="274300" tIns="182875" rIns="0"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3733"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defRPr sz="1600" b="0" i="0" u="none" strike="noStrike" kern="1200" spc="0" baseline="0">
                <a:solidFill>
                  <a:sysClr val="windowText" lastClr="000000"/>
                </a:solidFill>
                <a:latin typeface="+mn-lt"/>
                <a:ea typeface="+mn-ea"/>
                <a:cs typeface="+mn-cs"/>
              </a:defRPr>
            </a:pPr>
            <a:r>
              <a:rPr lang="en-US" sz="1600" kern="1200">
                <a:solidFill>
                  <a:sysClr val="windowText" lastClr="000000"/>
                </a:solidFill>
                <a:latin typeface="+mn-lt"/>
                <a:ea typeface="+mn-ea"/>
                <a:cs typeface="+mn-cs"/>
              </a:rPr>
              <a:t>Distribution of Risk Elements by Level and Category</a:t>
            </a:r>
            <a:br>
              <a:rPr lang="en-US" sz="1600" kern="1200">
                <a:solidFill>
                  <a:sysClr val="windowText" lastClr="000000"/>
                </a:solidFill>
                <a:latin typeface="+mn-lt"/>
                <a:ea typeface="+mn-ea"/>
                <a:cs typeface="+mn-cs"/>
              </a:rPr>
            </a:br>
            <a:endParaRPr lang="en-US" sz="1600" b="0" kern="1200">
              <a:solidFill>
                <a:sysClr val="windowText" lastClr="000000"/>
              </a:solidFill>
              <a:latin typeface="+mn-lt"/>
              <a:ea typeface="+mn-ea"/>
              <a:cs typeface="+mn-cs"/>
            </a:endParaRPr>
          </a:p>
        </p:txBody>
      </p:sp>
    </p:spTree>
    <p:extLst>
      <p:ext uri="{BB962C8B-B14F-4D97-AF65-F5344CB8AC3E}">
        <p14:creationId xmlns:p14="http://schemas.microsoft.com/office/powerpoint/2010/main" val="434334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1"/>
            <a:ext cx="12192000" cy="231987"/>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9140"/>
            <a:endParaRPr sz="2400">
              <a:solidFill>
                <a:prstClr val="black"/>
              </a:solidFill>
              <a:latin typeface="Calibri"/>
            </a:endParaRPr>
          </a:p>
        </p:txBody>
      </p:sp>
      <p:sp>
        <p:nvSpPr>
          <p:cNvPr id="6" name="object 6"/>
          <p:cNvSpPr txBox="1">
            <a:spLocks noGrp="1"/>
          </p:cNvSpPr>
          <p:nvPr>
            <p:ph type="title"/>
          </p:nvPr>
        </p:nvSpPr>
        <p:spPr>
          <a:prstGeom prst="rect">
            <a:avLst/>
          </a:prstGeom>
        </p:spPr>
        <p:txBody>
          <a:bodyPr vert="horz" wrap="square" lIns="0" tIns="1778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6933">
              <a:spcBef>
                <a:spcPts val="140"/>
              </a:spcBef>
            </a:pPr>
            <a:r>
              <a:rPr lang="en-US" sz="3200" spc="-7">
                <a:latin typeface="Calibri" panose="020F0502020204030204" pitchFamily="34" charset="0"/>
                <a:cs typeface="Calibri" panose="020F0502020204030204" pitchFamily="34" charset="0"/>
              </a:rPr>
              <a:t>Time for your</a:t>
            </a:r>
            <a:r>
              <a:rPr lang="en-US" sz="3200" spc="-33">
                <a:latin typeface="Calibri" panose="020F0502020204030204" pitchFamily="34" charset="0"/>
                <a:cs typeface="Calibri" panose="020F0502020204030204" pitchFamily="34" charset="0"/>
              </a:rPr>
              <a:t> </a:t>
            </a:r>
            <a:r>
              <a:rPr lang="en-US" sz="3200" spc="-7">
                <a:latin typeface="Calibri" panose="020F0502020204030204" pitchFamily="34" charset="0"/>
                <a:cs typeface="Calibri" panose="020F0502020204030204" pitchFamily="34" charset="0"/>
              </a:rPr>
              <a:t>questions…</a:t>
            </a:r>
            <a:br>
              <a:rPr lang="en-US" sz="3200" spc="-7">
                <a:latin typeface="Calibri" panose="020F0502020204030204" pitchFamily="34" charset="0"/>
                <a:cs typeface="Calibri" panose="020F0502020204030204" pitchFamily="34" charset="0"/>
              </a:rPr>
            </a:br>
            <a:endParaRPr lang="en-US" sz="3200">
              <a:latin typeface="Calibri" panose="020F0502020204030204" pitchFamily="34" charset="0"/>
              <a:cs typeface="Calibri" panose="020F0502020204030204" pitchFamily="34" charset="0"/>
            </a:endParaRPr>
          </a:p>
        </p:txBody>
      </p:sp>
      <p:sp>
        <p:nvSpPr>
          <p:cNvPr id="7" name="object 7"/>
          <p:cNvSpPr/>
          <p:nvPr/>
        </p:nvSpPr>
        <p:spPr>
          <a:xfrm>
            <a:off x="1251713" y="1890346"/>
            <a:ext cx="9454671" cy="4130469"/>
          </a:xfrm>
          <a:prstGeom prst="rect">
            <a:avLst/>
          </a:prstGeom>
          <a:blipFill>
            <a:blip r:embed="rId2"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1219140"/>
            <a:endParaRPr sz="2400">
              <a:solidFill>
                <a:prstClr val="black"/>
              </a:solidFill>
              <a:latin typeface="Calibri"/>
            </a:endParaRPr>
          </a:p>
        </p:txBody>
      </p:sp>
    </p:spTree>
    <p:extLst>
      <p:ext uri="{BB962C8B-B14F-4D97-AF65-F5344CB8AC3E}">
        <p14:creationId xmlns:p14="http://schemas.microsoft.com/office/powerpoint/2010/main" val="66927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7"/>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95454"/>
              </a:lnSpc>
              <a:spcBef>
                <a:spcPts val="0"/>
              </a:spcBef>
              <a:spcAft>
                <a:spcPts val="0"/>
              </a:spcAft>
              <a:buClr>
                <a:schemeClr val="dk1"/>
              </a:buClr>
              <a:buSzPts val="4400"/>
              <a:buFont typeface="Arial"/>
              <a:buNone/>
            </a:pPr>
            <a:r>
              <a:rPr lang="en-US" sz="3200">
                <a:latin typeface="Calibri" panose="020F0502020204030204" pitchFamily="34" charset="0"/>
                <a:cs typeface="Calibri" panose="020F0502020204030204" pitchFamily="34" charset="0"/>
              </a:rPr>
              <a:t>Thank you to our sponsor…</a:t>
            </a:r>
            <a:endParaRPr sz="3200">
              <a:latin typeface="Calibri" panose="020F0502020204030204" pitchFamily="34" charset="0"/>
              <a:cs typeface="Calibri" panose="020F0502020204030204" pitchFamily="34" charset="0"/>
            </a:endParaRPr>
          </a:p>
        </p:txBody>
      </p:sp>
      <p:pic>
        <p:nvPicPr>
          <p:cNvPr id="3" name="Imagen 2" descr="Icono&#10;&#10;Descripción generada automáticamente">
            <a:hlinkClick r:id="rId3"/>
            <a:extLst>
              <a:ext uri="{FF2B5EF4-FFF2-40B4-BE49-F238E27FC236}">
                <a16:creationId xmlns:a16="http://schemas.microsoft.com/office/drawing/2014/main" id="{83B403EC-E4BA-CDA3-5991-29FE3340B244}"/>
              </a:ext>
            </a:extLst>
          </p:cNvPr>
          <p:cNvPicPr>
            <a:picLocks noChangeAspect="1"/>
          </p:cNvPicPr>
          <p:nvPr/>
        </p:nvPicPr>
        <p:blipFill>
          <a:blip r:embed="rId4"/>
          <a:stretch>
            <a:fillRect/>
          </a:stretch>
        </p:blipFill>
        <p:spPr>
          <a:xfrm>
            <a:off x="3521475" y="3019221"/>
            <a:ext cx="5149049" cy="819558"/>
          </a:xfrm>
          <a:prstGeom prst="rect">
            <a:avLst/>
          </a:prstGeom>
        </p:spPr>
      </p:pic>
    </p:spTree>
    <p:extLst>
      <p:ext uri="{BB962C8B-B14F-4D97-AF65-F5344CB8AC3E}">
        <p14:creationId xmlns:p14="http://schemas.microsoft.com/office/powerpoint/2010/main" val="3734825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6"/>
          <p:cNvSpPr txBox="1">
            <a:spLocks noGrp="1"/>
          </p:cNvSpPr>
          <p:nvPr>
            <p:ph type="title"/>
          </p:nvPr>
        </p:nvSpPr>
        <p:spPr>
          <a:xfrm>
            <a:off x="0" y="266330"/>
            <a:ext cx="6906827" cy="3000000"/>
          </a:xfrm>
          <a:prstGeom prst="rect">
            <a:avLst/>
          </a:prstGeom>
          <a:noFill/>
          <a:ln>
            <a:noFill/>
          </a:ln>
        </p:spPr>
        <p:txBody>
          <a:bodyPr spcFirstLastPara="1" wrap="square" lIns="274300" tIns="182875" rIns="0" bIns="45700" anchor="t" anchorCtr="0">
            <a:noAutofit/>
          </a:bodyPr>
          <a:lstStyle/>
          <a:p>
            <a:pPr marL="0" lvl="0" indent="0" algn="l" rtl="0">
              <a:lnSpc>
                <a:spcPct val="90000"/>
              </a:lnSpc>
              <a:spcBef>
                <a:spcPts val="0"/>
              </a:spcBef>
              <a:spcAft>
                <a:spcPts val="0"/>
              </a:spcAft>
              <a:buClr>
                <a:schemeClr val="dk1"/>
              </a:buClr>
              <a:buSzPts val="3200"/>
              <a:buFont typeface="Arial"/>
              <a:buNone/>
            </a:pPr>
            <a:r>
              <a:rPr lang="en-US" sz="3200">
                <a:solidFill>
                  <a:schemeClr val="tx1"/>
                </a:solidFill>
                <a:latin typeface="Calibri" panose="020F0502020204030204" pitchFamily="34" charset="0"/>
                <a:cs typeface="Calibri" panose="020F0502020204030204" pitchFamily="34" charset="0"/>
              </a:rPr>
              <a:t>SIA MEMBER RESOURCES</a:t>
            </a:r>
            <a:endParaRPr>
              <a:solidFill>
                <a:srgbClr val="FF0000"/>
              </a:solidFill>
              <a:latin typeface="Calibri" panose="020F0502020204030204" pitchFamily="34" charset="0"/>
              <a:cs typeface="Calibri" panose="020F0502020204030204" pitchFamily="34" charset="0"/>
            </a:endParaRPr>
          </a:p>
        </p:txBody>
      </p:sp>
      <p:sp>
        <p:nvSpPr>
          <p:cNvPr id="532" name="Google Shape;532;p26"/>
          <p:cNvSpPr txBox="1">
            <a:spLocks noGrp="1"/>
          </p:cNvSpPr>
          <p:nvPr>
            <p:ph type="body" idx="1"/>
          </p:nvPr>
        </p:nvSpPr>
        <p:spPr>
          <a:xfrm>
            <a:off x="982462" y="866875"/>
            <a:ext cx="10227076" cy="3000000"/>
          </a:xfrm>
          <a:prstGeom prst="rect">
            <a:avLst/>
          </a:prstGeom>
          <a:noFill/>
          <a:ln>
            <a:noFill/>
          </a:ln>
        </p:spPr>
        <p:txBody>
          <a:bodyPr spcFirstLastPara="1" wrap="square" lIns="0" tIns="0" rIns="0" bIns="0" anchor="t" anchorCtr="0">
            <a:noAutofit/>
          </a:bodyPr>
          <a:lstStyle/>
          <a:p>
            <a:pPr marL="285750" indent="-285750">
              <a:spcBef>
                <a:spcPts val="1600"/>
              </a:spcBef>
              <a:buClr>
                <a:srgbClr val="FF0000"/>
              </a:buClr>
              <a:buSzPts val="2160"/>
              <a:buFont typeface="Wingdings" panose="05000000000000000000" pitchFamily="2" charset="2"/>
              <a:buChar char="§"/>
            </a:pPr>
            <a:r>
              <a:rPr lang="en-US" sz="1600" b="1">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Workforce Solutions Buyer Survey 2023-Europe Results </a:t>
            </a:r>
            <a:endParaRPr lang="en-US" sz="1600" b="1">
              <a:solidFill>
                <a:schemeClr val="tx1"/>
              </a:solidFill>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u="sng">
                <a:solidFill>
                  <a:schemeClr val="tx1"/>
                </a:solidFill>
                <a:latin typeface="Calibri" panose="020F0502020204030204" pitchFamily="34" charset="0"/>
                <a:ea typeface="MS Mincho" panose="02020609040205080304" pitchFamily="49" charset="-128"/>
                <a:cs typeface="Calibri" panose="020F0502020204030204" pitchFamily="34" charset="0"/>
                <a:hlinkClick r:id="rId4">
                  <a:extLst>
                    <a:ext uri="{A12FA001-AC4F-418D-AE19-62706E023703}">
                      <ahyp:hlinkClr xmlns:ahyp="http://schemas.microsoft.com/office/drawing/2018/hyperlinkcolor" val="tx"/>
                    </a:ext>
                  </a:extLst>
                </a:hlinkClick>
              </a:rPr>
              <a:t>The Future of Diversity, Equity, and Inclusion in the Contingent Workforce</a:t>
            </a:r>
            <a:endParaRPr lang="en-US" sz="1600" b="1">
              <a:solidFill>
                <a:schemeClr val="tx1"/>
              </a:solidFill>
              <a:latin typeface="Calibri" panose="020F0502020204030204" pitchFamily="34" charset="0"/>
              <a:ea typeface="MS Mincho" panose="02020609040205080304" pitchFamily="49" charset="-128"/>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a:solidFill>
                  <a:schemeClr val="tx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Best Practices in Contingent DEI</a:t>
            </a:r>
            <a:endParaRPr lang="en-US" sz="1600" b="1">
              <a:solidFill>
                <a:schemeClr val="tx1"/>
              </a:solidFill>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kern="120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MSP Global Landscape Report 2022</a:t>
            </a:r>
            <a:endParaRPr lang="en-US" sz="1600" b="1" kern="1200">
              <a:solidFill>
                <a:schemeClr val="tx1"/>
              </a:solidFill>
              <a:latin typeface="Calibri" panose="020F0502020204030204" pitchFamily="34" charset="0"/>
              <a:ea typeface="+mn-ea"/>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u="none" strike="noStrike">
                <a:solidFill>
                  <a:schemeClr val="tx1"/>
                </a:solidFill>
                <a:effectLst/>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Workforce Solutions Buyer Survey: 2023 Americas Results</a:t>
            </a:r>
            <a:endParaRPr lang="en-US" sz="1600" b="1">
              <a:solidFill>
                <a:schemeClr val="tx1"/>
              </a:solidFill>
              <a:effectLst/>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u="none" strike="noStrike">
                <a:solidFill>
                  <a:schemeClr val="tx1"/>
                </a:solidFill>
                <a:effectLst/>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Developments in Data Privacy: 2022 Global Update </a:t>
            </a:r>
            <a:endParaRPr lang="en-US" sz="1600" b="1">
              <a:solidFill>
                <a:schemeClr val="tx1"/>
              </a:solidFill>
              <a:effectLst/>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a:solidFill>
                  <a:schemeClr val="tx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Global Pay Transparency Laws</a:t>
            </a:r>
            <a:endParaRPr lang="en-US" sz="1600" b="1">
              <a:solidFill>
                <a:schemeClr val="tx1"/>
              </a:solidFill>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a:solidFill>
                  <a:schemeClr val="tx1"/>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Workforce Engagement Decisioning Tool</a:t>
            </a:r>
            <a:endParaRPr lang="en-US" sz="1600" b="1">
              <a:solidFill>
                <a:schemeClr val="tx1"/>
              </a:solidFill>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u="none" strike="noStrike">
                <a:solidFill>
                  <a:schemeClr val="tx1"/>
                </a:solidFill>
                <a:effectLst/>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CW Program Business Case Template</a:t>
            </a:r>
            <a:endParaRPr lang="en-US" sz="1600" b="1">
              <a:solidFill>
                <a:schemeClr val="tx1"/>
              </a:solidFill>
              <a:effectLst/>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u="none" strike="noStrike">
                <a:solidFill>
                  <a:schemeClr val="tx1"/>
                </a:solidFill>
                <a:effectLst/>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VMS RFP Template</a:t>
            </a:r>
            <a:endParaRPr lang="en-US" sz="1600" b="1" u="none" strike="noStrike">
              <a:solidFill>
                <a:schemeClr val="tx1"/>
              </a:solidFill>
              <a:effectLst/>
              <a:latin typeface="Calibri" panose="020F0502020204030204" pitchFamily="34" charset="0"/>
              <a:cs typeface="Calibri" panose="020F0502020204030204" pitchFamily="34" charset="0"/>
            </a:endParaRPr>
          </a:p>
          <a:p>
            <a:pPr marL="285750" indent="-285750">
              <a:spcBef>
                <a:spcPts val="1600"/>
              </a:spcBef>
              <a:buClr>
                <a:srgbClr val="FF0000"/>
              </a:buClr>
              <a:buSzPts val="2160"/>
              <a:buFont typeface="Wingdings" panose="05000000000000000000" pitchFamily="2" charset="2"/>
              <a:buChar char="§"/>
            </a:pPr>
            <a:r>
              <a:rPr lang="en-US" sz="1600" b="1" i="0" u="none" strike="noStrike">
                <a:solidFill>
                  <a:schemeClr val="tx1"/>
                </a:solidFill>
                <a:effectLst/>
                <a:latin typeface="PFDinTextPro-medium"/>
                <a:hlinkClick r:id="rId13">
                  <a:extLst>
                    <a:ext uri="{A12FA001-AC4F-418D-AE19-62706E023703}">
                      <ahyp:hlinkClr xmlns:ahyp="http://schemas.microsoft.com/office/drawing/2018/hyperlinkcolor" val="tx"/>
                    </a:ext>
                  </a:extLst>
                </a:hlinkClick>
              </a:rPr>
              <a:t>MSP RFP Template</a:t>
            </a:r>
            <a:r>
              <a:rPr lang="en-US" sz="1600" b="1" i="0">
                <a:solidFill>
                  <a:schemeClr val="tx1"/>
                </a:solidFill>
                <a:effectLst/>
                <a:latin typeface="PFDinTextPro-medium"/>
              </a:rPr>
              <a:t> </a:t>
            </a:r>
            <a:endParaRPr lang="en-US" sz="1600" b="1" u="none" strike="noStrike">
              <a:solidFill>
                <a:schemeClr val="tx1"/>
              </a:solidFill>
              <a:effectLst/>
              <a:latin typeface="Calibri" panose="020F0502020204030204" pitchFamily="34" charset="0"/>
              <a:cs typeface="Calibri" panose="020F0502020204030204" pitchFamily="34" charset="0"/>
            </a:endParaRPr>
          </a:p>
          <a:p>
            <a:pPr marL="0" indent="0">
              <a:spcBef>
                <a:spcPts val="1600"/>
              </a:spcBef>
              <a:buClr>
                <a:srgbClr val="FF0000"/>
              </a:buClr>
              <a:buSzPts val="2160"/>
              <a:buNone/>
            </a:pPr>
            <a:r>
              <a:rPr lang="en-GB" sz="2000" b="1">
                <a:solidFill>
                  <a:schemeClr val="tx1"/>
                </a:solidFill>
                <a:latin typeface="Calibri"/>
                <a:cs typeface="Calibri"/>
              </a:rPr>
              <a:t>Need access</a:t>
            </a:r>
            <a:r>
              <a:rPr lang="en-GB" sz="2000" b="1" i="0" u="none" strike="noStrike" cap="none">
                <a:solidFill>
                  <a:schemeClr val="tx1"/>
                </a:solidFill>
                <a:latin typeface="Calibri"/>
                <a:cs typeface="Calibri"/>
                <a:sym typeface="Arial"/>
              </a:rPr>
              <a:t>?</a:t>
            </a:r>
            <a:r>
              <a:rPr lang="en-GB" sz="2000" b="1">
                <a:solidFill>
                  <a:schemeClr val="tx1"/>
                </a:solidFill>
                <a:latin typeface="Calibri"/>
                <a:cs typeface="Calibri"/>
              </a:rPr>
              <a:t> </a:t>
            </a:r>
            <a:r>
              <a:rPr lang="en-GB" sz="2000" b="1" i="0" u="none" strike="noStrike" cap="none">
                <a:solidFill>
                  <a:schemeClr val="tx1"/>
                </a:solidFill>
                <a:latin typeface="Calibri"/>
                <a:cs typeface="Calibri"/>
                <a:sym typeface="Arial"/>
              </a:rPr>
              <a:t>Contact the SIA Council team: </a:t>
            </a:r>
            <a:r>
              <a:rPr lang="en-GB" sz="2000" b="1" i="0" u="sng" strike="noStrike" cap="none">
                <a:solidFill>
                  <a:schemeClr val="tx1"/>
                </a:solidFill>
                <a:latin typeface="Calibri"/>
                <a:cs typeface="Calibri"/>
                <a:sym typeface="Arial"/>
                <a:hlinkClick r:id="rId14">
                  <a:extLst>
                    <a:ext uri="{A12FA001-AC4F-418D-AE19-62706E023703}">
                      <ahyp:hlinkClr xmlns:ahyp="http://schemas.microsoft.com/office/drawing/2018/hyperlinkcolor" val="tx"/>
                    </a:ext>
                  </a:extLst>
                </a:hlinkClick>
              </a:rPr>
              <a:t>enterpriseservices@staffingindustry.com</a:t>
            </a:r>
            <a:endParaRPr lang="en-GB" sz="2000" b="1" i="0" u="none" strike="noStrike" cap="none">
              <a:solidFill>
                <a:schemeClr val="tx1"/>
              </a:solidFill>
              <a:latin typeface="Calibri"/>
              <a:cs typeface="Calibri"/>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2B4BF6-7EA1-677F-C88C-5920FA49D304}"/>
              </a:ext>
            </a:extLst>
          </p:cNvPr>
          <p:cNvGrpSpPr/>
          <p:nvPr/>
        </p:nvGrpSpPr>
        <p:grpSpPr>
          <a:xfrm>
            <a:off x="-40515" y="-104381"/>
            <a:ext cx="12272489" cy="6977349"/>
            <a:chOff x="-30387" y="-78286"/>
            <a:chExt cx="9204367" cy="5233012"/>
          </a:xfrm>
        </p:grpSpPr>
        <p:pic>
          <p:nvPicPr>
            <p:cNvPr id="8" name="Picture 7" descr="A city with tall buildings&#10;&#10;Description automatically generated with low confidence">
              <a:extLst>
                <a:ext uri="{FF2B5EF4-FFF2-40B4-BE49-F238E27FC236}">
                  <a16:creationId xmlns:a16="http://schemas.microsoft.com/office/drawing/2014/main" id="{C5FA3123-9712-D9AD-EA58-005FC81D0BB6}"/>
                </a:ext>
              </a:extLst>
            </p:cNvPr>
            <p:cNvPicPr>
              <a:picLocks noChangeAspect="1"/>
            </p:cNvPicPr>
            <p:nvPr/>
          </p:nvPicPr>
          <p:blipFill rotWithShape="1">
            <a:blip r:embed="rId3"/>
            <a:srcRect l="940" t="187" r="11098" b="-187"/>
            <a:stretch/>
          </p:blipFill>
          <p:spPr>
            <a:xfrm>
              <a:off x="-19946" y="-25400"/>
              <a:ext cx="9193864" cy="5080595"/>
            </a:xfrm>
            <a:prstGeom prst="rect">
              <a:avLst/>
            </a:prstGeom>
          </p:spPr>
        </p:pic>
        <p:sp>
          <p:nvSpPr>
            <p:cNvPr id="9" name="Rectangle 8">
              <a:extLst>
                <a:ext uri="{FF2B5EF4-FFF2-40B4-BE49-F238E27FC236}">
                  <a16:creationId xmlns:a16="http://schemas.microsoft.com/office/drawing/2014/main" id="{03F60F94-9203-A29A-C369-6651A12F7FF3}"/>
                </a:ext>
              </a:extLst>
            </p:cNvPr>
            <p:cNvSpPr/>
            <p:nvPr/>
          </p:nvSpPr>
          <p:spPr>
            <a:xfrm>
              <a:off x="-19945" y="2684251"/>
              <a:ext cx="9193863" cy="2370944"/>
            </a:xfrm>
            <a:prstGeom prst="rect">
              <a:avLst/>
            </a:prstGeom>
            <a:gradFill flip="none" rotWithShape="1">
              <a:gsLst>
                <a:gs pos="0">
                  <a:schemeClr val="tx1">
                    <a:alpha val="65279"/>
                  </a:schemeClr>
                </a:gs>
                <a:gs pos="50000">
                  <a:schemeClr val="tx1">
                    <a:alpha val="16810"/>
                  </a:schemeClr>
                </a:gs>
                <a:gs pos="100000">
                  <a:srgbClr val="5B2A86">
                    <a:alpha val="0"/>
                  </a:srgb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a:buClrTx/>
                <a:defRPr/>
              </a:pPr>
              <a:endParaRPr lang="en-US" sz="2400" kern="1200">
                <a:solidFill>
                  <a:srgbClr val="FFFFFF"/>
                </a:solidFill>
                <a:latin typeface="Calibri" panose="020F0502020204030204"/>
              </a:endParaRPr>
            </a:p>
          </p:txBody>
        </p:sp>
        <p:grpSp>
          <p:nvGrpSpPr>
            <p:cNvPr id="32" name="Group 31">
              <a:extLst>
                <a:ext uri="{FF2B5EF4-FFF2-40B4-BE49-F238E27FC236}">
                  <a16:creationId xmlns:a16="http://schemas.microsoft.com/office/drawing/2014/main" id="{283E2FCA-69D8-B78C-80C1-F7D0BCD8C33F}"/>
                </a:ext>
              </a:extLst>
            </p:cNvPr>
            <p:cNvGrpSpPr/>
            <p:nvPr/>
          </p:nvGrpSpPr>
          <p:grpSpPr>
            <a:xfrm>
              <a:off x="5191634" y="3940894"/>
              <a:ext cx="3982346" cy="425488"/>
              <a:chOff x="5181600" y="4178138"/>
              <a:chExt cx="3982346" cy="425488"/>
            </a:xfrm>
          </p:grpSpPr>
          <p:sp>
            <p:nvSpPr>
              <p:cNvPr id="20" name="Rectangle 19">
                <a:extLst>
                  <a:ext uri="{FF2B5EF4-FFF2-40B4-BE49-F238E27FC236}">
                    <a16:creationId xmlns:a16="http://schemas.microsoft.com/office/drawing/2014/main" id="{C6A05376-AEC7-DEBF-72F4-42CF2A66B7BB}"/>
                  </a:ext>
                </a:extLst>
              </p:cNvPr>
              <p:cNvSpPr/>
              <p:nvPr/>
            </p:nvSpPr>
            <p:spPr>
              <a:xfrm>
                <a:off x="5181600" y="4178138"/>
                <a:ext cx="3982346" cy="425488"/>
              </a:xfrm>
              <a:prstGeom prst="rect">
                <a:avLst/>
              </a:prstGeom>
              <a:solidFill>
                <a:srgbClr val="FFD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buClrTx/>
                  <a:defRPr/>
                </a:pPr>
                <a:endParaRPr lang="en-US" sz="2400" kern="1200">
                  <a:solidFill>
                    <a:srgbClr val="FFFFFF"/>
                  </a:solidFill>
                  <a:latin typeface="Calibri" panose="020F0502020204030204"/>
                </a:endParaRPr>
              </a:p>
            </p:txBody>
          </p:sp>
          <p:sp>
            <p:nvSpPr>
              <p:cNvPr id="22" name="Rectangle 21">
                <a:extLst>
                  <a:ext uri="{FF2B5EF4-FFF2-40B4-BE49-F238E27FC236}">
                    <a16:creationId xmlns:a16="http://schemas.microsoft.com/office/drawing/2014/main" id="{7402C155-B2F5-0506-589B-DE5C8A2D39E6}"/>
                  </a:ext>
                </a:extLst>
              </p:cNvPr>
              <p:cNvSpPr/>
              <p:nvPr/>
            </p:nvSpPr>
            <p:spPr>
              <a:xfrm>
                <a:off x="5181600" y="4196300"/>
                <a:ext cx="3982346" cy="400158"/>
              </a:xfrm>
              <a:prstGeom prst="rect">
                <a:avLst/>
              </a:prstGeom>
            </p:spPr>
            <p:txBody>
              <a:bodyPr wrap="square" lIns="162560" tIns="81280" rIns="162560" bIns="81280" anchor="t">
                <a:spAutoFit/>
              </a:bodyPr>
              <a:lstStyle/>
              <a:p>
                <a:pPr algn="ctr" defTabSz="914354">
                  <a:lnSpc>
                    <a:spcPct val="90000"/>
                  </a:lnSpc>
                  <a:spcAft>
                    <a:spcPts val="800"/>
                  </a:spcAft>
                  <a:buClrTx/>
                  <a:defRPr/>
                </a:pPr>
                <a:r>
                  <a:rPr lang="en-US" sz="2667" b="1" kern="1200">
                    <a:solidFill>
                      <a:srgbClr val="1950A4"/>
                    </a:solidFill>
                    <a:latin typeface="Corporate S Pro" pitchFamily="2" charset="0"/>
                    <a:ea typeface="+mn-ea"/>
                    <a:cs typeface="+mn-cs"/>
                  </a:rPr>
                  <a:t>Register at </a:t>
                </a:r>
                <a:r>
                  <a:rPr lang="en-US" sz="2667" b="1" kern="1200" err="1">
                    <a:solidFill>
                      <a:srgbClr val="1950A4"/>
                    </a:solidFill>
                    <a:latin typeface="Corporate S Pro" pitchFamily="2" charset="0"/>
                    <a:ea typeface="+mn-ea"/>
                    <a:cs typeface="+mn-cs"/>
                  </a:rPr>
                  <a:t>www.cwssummit.com</a:t>
                </a:r>
                <a:r>
                  <a:rPr lang="en-US" sz="2667" b="1" kern="1200">
                    <a:solidFill>
                      <a:srgbClr val="1950A4"/>
                    </a:solidFill>
                    <a:latin typeface="Corporate S Pro" pitchFamily="2" charset="0"/>
                    <a:ea typeface="+mn-ea"/>
                    <a:cs typeface="+mn-cs"/>
                  </a:rPr>
                  <a:t> </a:t>
                </a:r>
                <a:endParaRPr lang="en-US" sz="2667" b="1" kern="1200">
                  <a:solidFill>
                    <a:srgbClr val="1950A4"/>
                  </a:solidFill>
                  <a:latin typeface="Corporate S Pro" pitchFamily="2" charset="0"/>
                  <a:ea typeface="+mn-ea"/>
                  <a:cs typeface="Calibri"/>
                </a:endParaRPr>
              </a:p>
            </p:txBody>
          </p:sp>
        </p:grpSp>
        <p:pic>
          <p:nvPicPr>
            <p:cNvPr id="13" name="Picture 12" descr="Graphical user interface, text, application&#10;&#10;Description automatically generated">
              <a:extLst>
                <a:ext uri="{FF2B5EF4-FFF2-40B4-BE49-F238E27FC236}">
                  <a16:creationId xmlns:a16="http://schemas.microsoft.com/office/drawing/2014/main" id="{8CF063F7-8DE3-B320-47F1-2894E2B6B414}"/>
                </a:ext>
              </a:extLst>
            </p:cNvPr>
            <p:cNvPicPr>
              <a:picLocks noChangeAspect="1"/>
            </p:cNvPicPr>
            <p:nvPr/>
          </p:nvPicPr>
          <p:blipFill>
            <a:blip r:embed="rId4"/>
            <a:stretch>
              <a:fillRect/>
            </a:stretch>
          </p:blipFill>
          <p:spPr>
            <a:xfrm>
              <a:off x="383037" y="506269"/>
              <a:ext cx="4527895" cy="1142647"/>
            </a:xfrm>
            <a:prstGeom prst="rect">
              <a:avLst/>
            </a:prstGeom>
          </p:spPr>
        </p:pic>
        <p:pic>
          <p:nvPicPr>
            <p:cNvPr id="15" name="Picture 14">
              <a:extLst>
                <a:ext uri="{FF2B5EF4-FFF2-40B4-BE49-F238E27FC236}">
                  <a16:creationId xmlns:a16="http://schemas.microsoft.com/office/drawing/2014/main" id="{9DABF45A-E1BE-F8FB-CC11-2EB930E173AB}"/>
                </a:ext>
              </a:extLst>
            </p:cNvPr>
            <p:cNvPicPr>
              <a:picLocks noChangeAspect="1"/>
            </p:cNvPicPr>
            <p:nvPr/>
          </p:nvPicPr>
          <p:blipFill>
            <a:blip r:embed="rId5"/>
            <a:stretch>
              <a:fillRect/>
            </a:stretch>
          </p:blipFill>
          <p:spPr>
            <a:xfrm>
              <a:off x="-19946" y="4718562"/>
              <a:ext cx="9193864" cy="436164"/>
            </a:xfrm>
            <a:prstGeom prst="rect">
              <a:avLst/>
            </a:prstGeom>
          </p:spPr>
        </p:pic>
        <p:sp>
          <p:nvSpPr>
            <p:cNvPr id="29" name="Rectangle 28">
              <a:extLst>
                <a:ext uri="{FF2B5EF4-FFF2-40B4-BE49-F238E27FC236}">
                  <a16:creationId xmlns:a16="http://schemas.microsoft.com/office/drawing/2014/main" id="{02FED897-C8A9-4F53-6500-B09914786DE0}"/>
                </a:ext>
              </a:extLst>
            </p:cNvPr>
            <p:cNvSpPr/>
            <p:nvPr/>
          </p:nvSpPr>
          <p:spPr>
            <a:xfrm>
              <a:off x="-30387" y="-78286"/>
              <a:ext cx="9204305" cy="113705"/>
            </a:xfrm>
            <a:prstGeom prst="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buClrTx/>
                <a:defRPr/>
              </a:pPr>
              <a:endParaRPr lang="en-US" sz="2400" kern="1200">
                <a:solidFill>
                  <a:srgbClr val="FFFFFF"/>
                </a:solidFill>
                <a:latin typeface="Calibri" panose="020F0502020204030204"/>
              </a:endParaRPr>
            </a:p>
          </p:txBody>
        </p:sp>
        <p:pic>
          <p:nvPicPr>
            <p:cNvPr id="10" name="Picture 9">
              <a:extLst>
                <a:ext uri="{FF2B5EF4-FFF2-40B4-BE49-F238E27FC236}">
                  <a16:creationId xmlns:a16="http://schemas.microsoft.com/office/drawing/2014/main" id="{1E6587CF-35EC-2F2E-6CA0-251FBB38435B}"/>
                </a:ext>
              </a:extLst>
            </p:cNvPr>
            <p:cNvPicPr>
              <a:picLocks noChangeAspect="1"/>
            </p:cNvPicPr>
            <p:nvPr/>
          </p:nvPicPr>
          <p:blipFill rotWithShape="1">
            <a:blip r:embed="rId6">
              <a:alphaModFix amt="85000"/>
            </a:blip>
            <a:srcRect b="3471"/>
            <a:stretch/>
          </p:blipFill>
          <p:spPr>
            <a:xfrm>
              <a:off x="388112" y="1780369"/>
              <a:ext cx="4522820" cy="1871271"/>
            </a:xfrm>
            <a:prstGeom prst="rect">
              <a:avLst/>
            </a:prstGeom>
          </p:spPr>
        </p:pic>
        <p:sp>
          <p:nvSpPr>
            <p:cNvPr id="12" name="Rectangle 11">
              <a:extLst>
                <a:ext uri="{FF2B5EF4-FFF2-40B4-BE49-F238E27FC236}">
                  <a16:creationId xmlns:a16="http://schemas.microsoft.com/office/drawing/2014/main" id="{918E2663-67E7-8C7B-7A39-4C1F99E677F9}"/>
                </a:ext>
              </a:extLst>
            </p:cNvPr>
            <p:cNvSpPr/>
            <p:nvPr/>
          </p:nvSpPr>
          <p:spPr>
            <a:xfrm>
              <a:off x="572066" y="2263198"/>
              <a:ext cx="4295933" cy="869565"/>
            </a:xfrm>
            <a:prstGeom prst="rect">
              <a:avLst/>
            </a:prstGeom>
          </p:spPr>
          <p:txBody>
            <a:bodyPr wrap="square">
              <a:spAutoFit/>
            </a:bodyPr>
            <a:lstStyle/>
            <a:p>
              <a:pPr defTabSz="609585">
                <a:buClrTx/>
                <a:defRPr/>
              </a:pPr>
              <a:r>
                <a:rPr lang="en-US" sz="3467" b="1" kern="1200">
                  <a:solidFill>
                    <a:srgbClr val="FFFFFF"/>
                  </a:solidFill>
                  <a:latin typeface="Corporate S Pro ExtraBold" pitchFamily="2" charset="0"/>
                  <a:ea typeface="+mn-ea"/>
                  <a:cs typeface="+mn-cs"/>
                </a:rPr>
                <a:t>SEPTEMBER 18-19, 2023</a:t>
              </a:r>
            </a:p>
            <a:p>
              <a:pPr defTabSz="812760">
                <a:buClrTx/>
                <a:defRPr/>
              </a:pPr>
              <a:r>
                <a:rPr lang="en-US" sz="3467" b="1" kern="1200">
                  <a:solidFill>
                    <a:srgbClr val="FFFFFF"/>
                  </a:solidFill>
                  <a:latin typeface="Corporate S Pro" pitchFamily="2" charset="0"/>
                  <a:ea typeface="+mn-ea"/>
                  <a:cs typeface="+mn-cs"/>
                </a:rPr>
                <a:t>The Omni | Dallas, TX</a:t>
              </a:r>
            </a:p>
          </p:txBody>
        </p:sp>
        <p:grpSp>
          <p:nvGrpSpPr>
            <p:cNvPr id="39" name="Group 38">
              <a:extLst>
                <a:ext uri="{FF2B5EF4-FFF2-40B4-BE49-F238E27FC236}">
                  <a16:creationId xmlns:a16="http://schemas.microsoft.com/office/drawing/2014/main" id="{110802C9-A4D7-3BE5-4725-14542629244E}"/>
                </a:ext>
              </a:extLst>
            </p:cNvPr>
            <p:cNvGrpSpPr/>
            <p:nvPr/>
          </p:nvGrpSpPr>
          <p:grpSpPr>
            <a:xfrm>
              <a:off x="697241" y="3985046"/>
              <a:ext cx="2448403" cy="377074"/>
              <a:chOff x="669551" y="3634196"/>
              <a:chExt cx="2448403" cy="377074"/>
            </a:xfrm>
          </p:grpSpPr>
          <p:sp>
            <p:nvSpPr>
              <p:cNvPr id="16" name="Rectangle 15">
                <a:extLst>
                  <a:ext uri="{FF2B5EF4-FFF2-40B4-BE49-F238E27FC236}">
                    <a16:creationId xmlns:a16="http://schemas.microsoft.com/office/drawing/2014/main" id="{F2CAE132-FD31-10B7-F81D-E34ACA6A1841}"/>
                  </a:ext>
                </a:extLst>
              </p:cNvPr>
              <p:cNvSpPr/>
              <p:nvPr/>
            </p:nvSpPr>
            <p:spPr>
              <a:xfrm>
                <a:off x="1282350" y="3634196"/>
                <a:ext cx="1835604" cy="377074"/>
              </a:xfrm>
              <a:prstGeom prst="rect">
                <a:avLst/>
              </a:prstGeom>
            </p:spPr>
            <p:txBody>
              <a:bodyPr wrap="square">
                <a:spAutoFit/>
              </a:bodyPr>
              <a:lstStyle/>
              <a:p>
                <a:pPr defTabSz="812740">
                  <a:buClrTx/>
                  <a:defRPr/>
                </a:pPr>
                <a:r>
                  <a:rPr lang="en-US" sz="2667" b="1" kern="1200">
                    <a:solidFill>
                      <a:srgbClr val="FFD204"/>
                    </a:solidFill>
                    <a:latin typeface="Corporate S Pro" pitchFamily="2" charset="0"/>
                    <a:ea typeface="+mn-ea"/>
                    <a:cs typeface="Calibri"/>
                  </a:rPr>
                  <a:t>#</a:t>
                </a:r>
                <a:r>
                  <a:rPr lang="en-US" sz="2667" b="1" kern="1200" err="1">
                    <a:solidFill>
                      <a:srgbClr val="FFD204"/>
                    </a:solidFill>
                    <a:latin typeface="Corporate S Pro" pitchFamily="2" charset="0"/>
                    <a:ea typeface="+mn-ea"/>
                    <a:cs typeface="Calibri"/>
                  </a:rPr>
                  <a:t>CWSSummit</a:t>
                </a:r>
                <a:endParaRPr lang="en-US" sz="2667" b="1" kern="1200">
                  <a:solidFill>
                    <a:srgbClr val="FFD204"/>
                  </a:solidFill>
                  <a:latin typeface="Corporate S Pro" pitchFamily="2" charset="0"/>
                  <a:ea typeface="+mn-ea"/>
                  <a:cs typeface="Calibri"/>
                </a:endParaRPr>
              </a:p>
            </p:txBody>
          </p:sp>
          <p:pic>
            <p:nvPicPr>
              <p:cNvPr id="34" name="Picture 33" descr="Logo&#10;&#10;Description automatically generated">
                <a:extLst>
                  <a:ext uri="{FF2B5EF4-FFF2-40B4-BE49-F238E27FC236}">
                    <a16:creationId xmlns:a16="http://schemas.microsoft.com/office/drawing/2014/main" id="{B6F8F18B-8E27-CE79-C41F-EDD16FB5912F}"/>
                  </a:ext>
                </a:extLst>
              </p:cNvPr>
              <p:cNvPicPr>
                <a:picLocks noChangeAspect="1"/>
              </p:cNvPicPr>
              <p:nvPr/>
            </p:nvPicPr>
            <p:blipFill>
              <a:blip r:embed="rId7"/>
              <a:stretch>
                <a:fillRect/>
              </a:stretch>
            </p:blipFill>
            <p:spPr>
              <a:xfrm>
                <a:off x="669551" y="3647117"/>
                <a:ext cx="653286" cy="296948"/>
              </a:xfrm>
              <a:prstGeom prst="rect">
                <a:avLst/>
              </a:prstGeom>
            </p:spPr>
          </p:pic>
        </p:grpSp>
      </p:grpSp>
    </p:spTree>
    <p:extLst>
      <p:ext uri="{BB962C8B-B14F-4D97-AF65-F5344CB8AC3E}">
        <p14:creationId xmlns:p14="http://schemas.microsoft.com/office/powerpoint/2010/main" val="1899034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67CA-DECA-648E-6AA7-BDE114615752}"/>
              </a:ext>
            </a:extLst>
          </p:cNvPr>
          <p:cNvSpPr>
            <a:spLocks noGrp="1"/>
          </p:cNvSpPr>
          <p:nvPr>
            <p:ph type="title"/>
          </p:nvPr>
        </p:nvSpPr>
        <p:spPr/>
        <p:txBody>
          <a:bodyPr/>
          <a:lstStyle/>
          <a:p>
            <a:r>
              <a:rPr lang="en-US"/>
              <a:t>Thank you to our sponsor…</a:t>
            </a:r>
          </a:p>
        </p:txBody>
      </p:sp>
      <p:pic>
        <p:nvPicPr>
          <p:cNvPr id="3" name="Imagen 2" descr="Icono&#10;&#10;Descripción generada automáticamente">
            <a:extLst>
              <a:ext uri="{FF2B5EF4-FFF2-40B4-BE49-F238E27FC236}">
                <a16:creationId xmlns:a16="http://schemas.microsoft.com/office/drawing/2014/main" id="{7AA40B10-D5B1-BF6B-20A8-5EC44AACFF10}"/>
              </a:ext>
            </a:extLst>
          </p:cNvPr>
          <p:cNvPicPr>
            <a:picLocks noChangeAspect="1"/>
          </p:cNvPicPr>
          <p:nvPr/>
        </p:nvPicPr>
        <p:blipFill>
          <a:blip r:embed="rId3"/>
          <a:stretch>
            <a:fillRect/>
          </a:stretch>
        </p:blipFill>
        <p:spPr>
          <a:xfrm>
            <a:off x="2317235" y="2790534"/>
            <a:ext cx="8022613" cy="1276932"/>
          </a:xfrm>
          <a:prstGeom prst="rect">
            <a:avLst/>
          </a:prstGeom>
        </p:spPr>
      </p:pic>
    </p:spTree>
    <p:extLst>
      <p:ext uri="{BB962C8B-B14F-4D97-AF65-F5344CB8AC3E}">
        <p14:creationId xmlns:p14="http://schemas.microsoft.com/office/powerpoint/2010/main" val="1232036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8"/>
          <p:cNvSpPr/>
          <p:nvPr/>
        </p:nvSpPr>
        <p:spPr>
          <a:xfrm>
            <a:off x="0" y="0"/>
            <a:ext cx="12192000" cy="231987"/>
          </a:xfrm>
          <a:custGeom>
            <a:avLst/>
            <a:gdLst/>
            <a:ahLst/>
            <a:cxnLst/>
            <a:rect l="l" t="t" r="r" b="b"/>
            <a:pathLst>
              <a:path w="9144000" h="173990" extrusionOk="0">
                <a:moveTo>
                  <a:pt x="0" y="173736"/>
                </a:moveTo>
                <a:lnTo>
                  <a:pt x="9144000" y="173736"/>
                </a:lnTo>
                <a:lnTo>
                  <a:pt x="9144000" y="0"/>
                </a:lnTo>
                <a:lnTo>
                  <a:pt x="0" y="0"/>
                </a:lnTo>
                <a:lnTo>
                  <a:pt x="0" y="173736"/>
                </a:lnTo>
                <a:close/>
              </a:path>
            </a:pathLst>
          </a:custGeom>
          <a:solidFill>
            <a:srgbClr val="44536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7" name="Google Shape;547;p28"/>
          <p:cNvSpPr/>
          <p:nvPr/>
        </p:nvSpPr>
        <p:spPr>
          <a:xfrm>
            <a:off x="2141728" y="389338"/>
            <a:ext cx="7908544" cy="4252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548" name="Google Shape;548;p28"/>
          <p:cNvSpPr txBox="1"/>
          <p:nvPr/>
        </p:nvSpPr>
        <p:spPr>
          <a:xfrm>
            <a:off x="1019388" y="4592338"/>
            <a:ext cx="10580793" cy="1893605"/>
          </a:xfrm>
          <a:prstGeom prst="rect">
            <a:avLst/>
          </a:prstGeom>
          <a:noFill/>
          <a:ln>
            <a:noFill/>
          </a:ln>
        </p:spPr>
        <p:txBody>
          <a:bodyPr spcFirstLastPara="1" wrap="square" lIns="0" tIns="16075" rIns="0" bIns="0" anchor="t" anchorCtr="0">
            <a:spAutoFit/>
          </a:bodyPr>
          <a:lstStyle/>
          <a:p>
            <a:pPr marL="321725" marR="699329" lvl="0" indent="-304792" algn="l" rtl="0">
              <a:lnSpc>
                <a:spcPct val="100000"/>
              </a:lnSpc>
              <a:spcBef>
                <a:spcPts val="0"/>
              </a:spcBef>
              <a:spcAft>
                <a:spcPts val="0"/>
              </a:spcAft>
              <a:buClr>
                <a:srgbClr val="ED2D23"/>
              </a:buClr>
              <a:buSzPts val="1933"/>
              <a:buFont typeface="Arial"/>
              <a:buChar char="▪"/>
            </a:pPr>
            <a:r>
              <a:rPr lang="en-US" sz="2400" b="0" i="0" u="none" strike="noStrike" cap="none">
                <a:solidFill>
                  <a:srgbClr val="000000"/>
                </a:solidFill>
                <a:latin typeface="Calibri" panose="020F0502020204030204" pitchFamily="34" charset="0"/>
                <a:cs typeface="Calibri" panose="020F0502020204030204" pitchFamily="34" charset="0"/>
                <a:sym typeface="Arial"/>
              </a:rPr>
              <a:t>Copies of the slides and a link to the audio recording will be distributed to all attendees  within 48 hours following the webinar.</a:t>
            </a:r>
          </a:p>
          <a:p>
            <a:pPr marL="321725" marR="883898" lvl="0" indent="-304792" algn="l" rtl="0">
              <a:lnSpc>
                <a:spcPct val="100000"/>
              </a:lnSpc>
              <a:spcBef>
                <a:spcPts val="800"/>
              </a:spcBef>
              <a:spcAft>
                <a:spcPts val="0"/>
              </a:spcAft>
              <a:buClr>
                <a:srgbClr val="ED2D23"/>
              </a:buClr>
              <a:buSzPts val="1933"/>
              <a:buFont typeface="Arial"/>
              <a:buChar char="▪"/>
            </a:pPr>
            <a:r>
              <a:rPr lang="en-US" sz="2400" b="0" i="0" u="none" strike="noStrike" cap="none">
                <a:solidFill>
                  <a:srgbClr val="000000"/>
                </a:solidFill>
                <a:latin typeface="Calibri" panose="020F0502020204030204" pitchFamily="34" charset="0"/>
                <a:cs typeface="Calibri" panose="020F0502020204030204" pitchFamily="34" charset="0"/>
                <a:sym typeface="Arial"/>
              </a:rPr>
              <a:t>A replay of this webinar will be available for our CWS Council and Premium Corporate  members at:</a:t>
            </a:r>
            <a:r>
              <a:rPr lang="en-US" sz="2400" b="0" i="0" u="none" strike="noStrike" cap="none">
                <a:solidFill>
                  <a:srgbClr val="0462C1"/>
                </a:solidFill>
                <a:latin typeface="Calibri" panose="020F0502020204030204" pitchFamily="34" charset="0"/>
                <a:cs typeface="Calibri" panose="020F0502020204030204" pitchFamily="34" charset="0"/>
                <a:sym typeface="Arial"/>
              </a:rPr>
              <a:t> </a:t>
            </a:r>
            <a:r>
              <a:rPr lang="en-US" sz="2400" b="0" i="0" u="sng" strike="noStrike" cap="none">
                <a:solidFill>
                  <a:srgbClr val="0462C1"/>
                </a:solidFill>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www.staffingindustry.com/webinars-buyer</a:t>
            </a:r>
            <a:endParaRPr lang="en-US" sz="2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27"/>
              </a:spcBef>
              <a:spcAft>
                <a:spcPts val="0"/>
              </a:spcAft>
              <a:buClr>
                <a:srgbClr val="000000"/>
              </a:buClr>
              <a:buSzPts val="1933"/>
              <a:buFont typeface="Arial"/>
              <a:buNone/>
            </a:pPr>
            <a:endParaRPr sz="1933"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49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27"/>
        <p:cNvGrpSpPr/>
        <p:nvPr/>
      </p:nvGrpSpPr>
      <p:grpSpPr>
        <a:xfrm>
          <a:off x="0" y="0"/>
          <a:ext cx="0" cy="0"/>
          <a:chOff x="0" y="0"/>
          <a:chExt cx="0" cy="0"/>
        </a:xfrm>
      </p:grpSpPr>
      <p:sp>
        <p:nvSpPr>
          <p:cNvPr id="228" name="Google Shape;228;p4"/>
          <p:cNvSpPr/>
          <p:nvPr/>
        </p:nvSpPr>
        <p:spPr>
          <a:xfrm>
            <a:off x="0" y="0"/>
            <a:ext cx="12192000" cy="231987"/>
          </a:xfrm>
          <a:custGeom>
            <a:avLst/>
            <a:gdLst/>
            <a:ahLst/>
            <a:cxnLst/>
            <a:rect l="l" t="t" r="r" b="b"/>
            <a:pathLst>
              <a:path w="9144000" h="173990" extrusionOk="0">
                <a:moveTo>
                  <a:pt x="0" y="173736"/>
                </a:moveTo>
                <a:lnTo>
                  <a:pt x="9144000" y="173736"/>
                </a:lnTo>
                <a:lnTo>
                  <a:pt x="9144000" y="0"/>
                </a:lnTo>
                <a:lnTo>
                  <a:pt x="0" y="0"/>
                </a:lnTo>
                <a:lnTo>
                  <a:pt x="0" y="173736"/>
                </a:lnTo>
                <a:close/>
              </a:path>
            </a:pathLst>
          </a:custGeom>
          <a:solidFill>
            <a:srgbClr val="44536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29" name="Google Shape;229;p4"/>
          <p:cNvSpPr/>
          <p:nvPr/>
        </p:nvSpPr>
        <p:spPr>
          <a:xfrm>
            <a:off x="609600" y="6473953"/>
            <a:ext cx="2320544" cy="11785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30" name="Google Shape;230;p4"/>
          <p:cNvSpPr/>
          <p:nvPr/>
        </p:nvSpPr>
        <p:spPr>
          <a:xfrm>
            <a:off x="10424159" y="426720"/>
            <a:ext cx="1463039" cy="84734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31" name="Google Shape;231;p4"/>
          <p:cNvSpPr txBox="1">
            <a:spLocks noGrp="1"/>
          </p:cNvSpPr>
          <p:nvPr>
            <p:ph type="title"/>
          </p:nvPr>
        </p:nvSpPr>
        <p:spPr>
          <a:xfrm>
            <a:off x="716280" y="554964"/>
            <a:ext cx="9473353" cy="508674"/>
          </a:xfrm>
          <a:prstGeom prst="rect">
            <a:avLst/>
          </a:prstGeom>
          <a:noFill/>
          <a:ln>
            <a:noFill/>
          </a:ln>
        </p:spPr>
        <p:txBody>
          <a:bodyPr spcFirstLastPara="1" wrap="square" lIns="0" tIns="16075" rIns="0" bIns="0" anchor="t" anchorCtr="0">
            <a:spAutoFit/>
          </a:bodyPr>
          <a:lstStyle/>
          <a:p>
            <a:pPr marL="16933" lvl="0" indent="0" algn="l" rtl="0">
              <a:lnSpc>
                <a:spcPct val="100000"/>
              </a:lnSpc>
              <a:spcBef>
                <a:spcPts val="0"/>
              </a:spcBef>
              <a:spcAft>
                <a:spcPts val="0"/>
              </a:spcAft>
              <a:buSzPts val="1400"/>
              <a:buNone/>
            </a:pPr>
            <a:r>
              <a:rPr lang="en-US">
                <a:solidFill>
                  <a:schemeClr val="tx1"/>
                </a:solidFill>
                <a:latin typeface="Calibri" panose="020F0502020204030204" pitchFamily="34" charset="0"/>
                <a:cs typeface="Calibri" panose="020F0502020204030204" pitchFamily="34" charset="0"/>
              </a:rPr>
              <a:t>Staffing Industry Analysts Product Overview</a:t>
            </a:r>
            <a:endParaRPr>
              <a:solidFill>
                <a:schemeClr val="tx1"/>
              </a:solidFill>
              <a:latin typeface="Calibri" panose="020F0502020204030204" pitchFamily="34" charset="0"/>
              <a:cs typeface="Calibri" panose="020F0502020204030204" pitchFamily="34" charset="0"/>
            </a:endParaRPr>
          </a:p>
        </p:txBody>
      </p:sp>
      <p:sp>
        <p:nvSpPr>
          <p:cNvPr id="232" name="Google Shape;232;p4"/>
          <p:cNvSpPr/>
          <p:nvPr/>
        </p:nvSpPr>
        <p:spPr>
          <a:xfrm>
            <a:off x="1891793" y="1481327"/>
            <a:ext cx="8408415" cy="46492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33" name="Google Shape;233;p4"/>
          <p:cNvSpPr txBox="1"/>
          <p:nvPr/>
        </p:nvSpPr>
        <p:spPr>
          <a:xfrm>
            <a:off x="2929467" y="6223113"/>
            <a:ext cx="8749553" cy="501013"/>
          </a:xfrm>
          <a:prstGeom prst="rect">
            <a:avLst/>
          </a:prstGeom>
          <a:noFill/>
          <a:ln>
            <a:noFill/>
          </a:ln>
        </p:spPr>
        <p:txBody>
          <a:bodyPr spcFirstLastPara="1" wrap="square" lIns="0" tIns="0" rIns="0" bIns="0" anchor="t" anchorCtr="0">
            <a:noAutofit/>
          </a:bodyPr>
          <a:lstStyle/>
          <a:p>
            <a:pPr marL="0" marR="0" lvl="0" indent="0" algn="r" rtl="0">
              <a:lnSpc>
                <a:spcPct val="233312"/>
              </a:lnSpc>
              <a:spcBef>
                <a:spcPts val="0"/>
              </a:spcBef>
              <a:spcAft>
                <a:spcPts val="0"/>
              </a:spcAft>
              <a:buClr>
                <a:srgbClr val="EE2E24"/>
              </a:buClr>
              <a:buSzPts val="1440"/>
              <a:buFont typeface="Arial"/>
              <a:buNone/>
            </a:pPr>
            <a:r>
              <a:rPr lang="en-US" sz="1200" b="1" i="0" u="none" strike="noStrike" cap="none">
                <a:solidFill>
                  <a:schemeClr val="dk2"/>
                </a:solidFill>
                <a:latin typeface="Arial"/>
                <a:ea typeface="Arial"/>
                <a:cs typeface="Arial"/>
                <a:sym typeface="Arial"/>
              </a:rPr>
              <a:t>SIA | Staffing Industry Analysts </a:t>
            </a:r>
            <a:r>
              <a:rPr lang="en-US" sz="1200" b="1" i="0" u="none" strike="noStrike" cap="none">
                <a:solidFill>
                  <a:srgbClr val="EE2E24"/>
                </a:solidFill>
                <a:latin typeface="Arial"/>
                <a:ea typeface="Arial"/>
                <a:cs typeface="Arial"/>
                <a:sym typeface="Arial"/>
              </a:rPr>
              <a:t>Contingent Workforce Strategies Council </a:t>
            </a:r>
            <a:r>
              <a:rPr lang="en-US" sz="1200" b="1" i="0" u="none" strike="noStrike" cap="none">
                <a:solidFill>
                  <a:schemeClr val="dk2"/>
                </a:solidFill>
                <a:latin typeface="Arial"/>
                <a:ea typeface="Arial"/>
                <a:cs typeface="Arial"/>
                <a:sym typeface="Arial"/>
              </a:rPr>
              <a:t>Webinar</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Image result for bt logo">
            <a:extLst>
              <a:ext uri="{FF2B5EF4-FFF2-40B4-BE49-F238E27FC236}">
                <a16:creationId xmlns:a16="http://schemas.microsoft.com/office/drawing/2014/main" id="{25245730-6E5C-5747-C571-F5944AC50C6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698" t="1" r="23157" b="10374"/>
          <a:stretch/>
        </p:blipFill>
        <p:spPr bwMode="auto">
          <a:xfrm>
            <a:off x="5383077" y="4874619"/>
            <a:ext cx="509431" cy="56291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GSK Logo PNG">
            <a:extLst>
              <a:ext uri="{FF2B5EF4-FFF2-40B4-BE49-F238E27FC236}">
                <a16:creationId xmlns:a16="http://schemas.microsoft.com/office/drawing/2014/main" id="{C7BEF16F-EC4B-3E86-031E-2B91A1497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897" y="5119512"/>
            <a:ext cx="1552930" cy="6308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FC3032A-8242-69FA-137B-0E197F480F36}"/>
              </a:ext>
            </a:extLst>
          </p:cNvPr>
          <p:cNvPicPr>
            <a:picLocks noChangeAspect="1"/>
          </p:cNvPicPr>
          <p:nvPr/>
        </p:nvPicPr>
        <p:blipFill>
          <a:blip r:embed="rId5"/>
          <a:stretch>
            <a:fillRect/>
          </a:stretch>
        </p:blipFill>
        <p:spPr>
          <a:xfrm>
            <a:off x="7485876" y="943081"/>
            <a:ext cx="1987318" cy="1043342"/>
          </a:xfrm>
          <a:prstGeom prst="rect">
            <a:avLst/>
          </a:prstGeom>
        </p:spPr>
      </p:pic>
      <p:pic>
        <p:nvPicPr>
          <p:cNvPr id="4" name="Picture 3">
            <a:extLst>
              <a:ext uri="{FF2B5EF4-FFF2-40B4-BE49-F238E27FC236}">
                <a16:creationId xmlns:a16="http://schemas.microsoft.com/office/drawing/2014/main" id="{C82691D5-003A-DAFA-16E0-0656A8BEE895}"/>
              </a:ext>
            </a:extLst>
          </p:cNvPr>
          <p:cNvPicPr>
            <a:picLocks noChangeAspect="1"/>
          </p:cNvPicPr>
          <p:nvPr/>
        </p:nvPicPr>
        <p:blipFill>
          <a:blip r:embed="rId6"/>
          <a:stretch>
            <a:fillRect/>
          </a:stretch>
        </p:blipFill>
        <p:spPr>
          <a:xfrm>
            <a:off x="3170465" y="4488549"/>
            <a:ext cx="1172600" cy="732875"/>
          </a:xfrm>
          <a:prstGeom prst="rect">
            <a:avLst/>
          </a:prstGeom>
        </p:spPr>
      </p:pic>
      <p:pic>
        <p:nvPicPr>
          <p:cNvPr id="5" name="Picture 4">
            <a:extLst>
              <a:ext uri="{FF2B5EF4-FFF2-40B4-BE49-F238E27FC236}">
                <a16:creationId xmlns:a16="http://schemas.microsoft.com/office/drawing/2014/main" id="{9D787A1D-A493-BAD2-070D-78C1C6253484}"/>
              </a:ext>
            </a:extLst>
          </p:cNvPr>
          <p:cNvPicPr>
            <a:picLocks noChangeAspect="1"/>
          </p:cNvPicPr>
          <p:nvPr/>
        </p:nvPicPr>
        <p:blipFill>
          <a:blip r:embed="rId7"/>
          <a:stretch>
            <a:fillRect/>
          </a:stretch>
        </p:blipFill>
        <p:spPr>
          <a:xfrm>
            <a:off x="7664220" y="2894935"/>
            <a:ext cx="809471" cy="809471"/>
          </a:xfrm>
          <a:prstGeom prst="rect">
            <a:avLst/>
          </a:prstGeom>
        </p:spPr>
      </p:pic>
      <p:pic>
        <p:nvPicPr>
          <p:cNvPr id="6" name="Picture 5">
            <a:extLst>
              <a:ext uri="{FF2B5EF4-FFF2-40B4-BE49-F238E27FC236}">
                <a16:creationId xmlns:a16="http://schemas.microsoft.com/office/drawing/2014/main" id="{1CF92DF7-9C5E-0E4E-378C-22817C022AB4}"/>
              </a:ext>
            </a:extLst>
          </p:cNvPr>
          <p:cNvPicPr>
            <a:picLocks noChangeAspect="1"/>
          </p:cNvPicPr>
          <p:nvPr/>
        </p:nvPicPr>
        <p:blipFill>
          <a:blip r:embed="rId8"/>
          <a:stretch>
            <a:fillRect/>
          </a:stretch>
        </p:blipFill>
        <p:spPr>
          <a:xfrm>
            <a:off x="167895" y="2890246"/>
            <a:ext cx="1811913" cy="1019201"/>
          </a:xfrm>
          <a:prstGeom prst="rect">
            <a:avLst/>
          </a:prstGeom>
        </p:spPr>
      </p:pic>
      <p:pic>
        <p:nvPicPr>
          <p:cNvPr id="7" name="Picture 6">
            <a:extLst>
              <a:ext uri="{FF2B5EF4-FFF2-40B4-BE49-F238E27FC236}">
                <a16:creationId xmlns:a16="http://schemas.microsoft.com/office/drawing/2014/main" id="{0229140C-A129-B51D-4C1A-0C40BC05FB7A}"/>
              </a:ext>
            </a:extLst>
          </p:cNvPr>
          <p:cNvPicPr>
            <a:picLocks noChangeAspect="1"/>
          </p:cNvPicPr>
          <p:nvPr/>
        </p:nvPicPr>
        <p:blipFill>
          <a:blip r:embed="rId9"/>
          <a:stretch>
            <a:fillRect/>
          </a:stretch>
        </p:blipFill>
        <p:spPr>
          <a:xfrm>
            <a:off x="186701" y="4301261"/>
            <a:ext cx="1549508" cy="1162133"/>
          </a:xfrm>
          <a:prstGeom prst="rect">
            <a:avLst/>
          </a:prstGeom>
        </p:spPr>
      </p:pic>
      <p:pic>
        <p:nvPicPr>
          <p:cNvPr id="8" name="Picture 2">
            <a:extLst>
              <a:ext uri="{FF2B5EF4-FFF2-40B4-BE49-F238E27FC236}">
                <a16:creationId xmlns:a16="http://schemas.microsoft.com/office/drawing/2014/main" id="{901BBEF6-B575-AD58-1F02-AD76FD5720F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27390" y="2818988"/>
            <a:ext cx="792866" cy="3171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ike.com logo">
            <a:extLst>
              <a:ext uri="{FF2B5EF4-FFF2-40B4-BE49-F238E27FC236}">
                <a16:creationId xmlns:a16="http://schemas.microsoft.com/office/drawing/2014/main" id="{AE192F64-C8D7-7240-CF64-0E077BCB737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48529" y="991877"/>
            <a:ext cx="672514" cy="672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E2B6F46-8176-1B41-84DE-B292FDB1CFE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97327" y="2668127"/>
            <a:ext cx="891175" cy="891175"/>
          </a:xfrm>
          <a:prstGeom prst="rect">
            <a:avLst/>
          </a:prstGeom>
        </p:spPr>
      </p:pic>
      <p:sp>
        <p:nvSpPr>
          <p:cNvPr id="12" name="AutoShape 8" descr="Image result for citizens bank">
            <a:extLst>
              <a:ext uri="{FF2B5EF4-FFF2-40B4-BE49-F238E27FC236}">
                <a16:creationId xmlns:a16="http://schemas.microsoft.com/office/drawing/2014/main" id="{4938531C-E3C1-5CCF-C94F-96EC64318153}"/>
              </a:ext>
            </a:extLst>
          </p:cNvPr>
          <p:cNvSpPr>
            <a:spLocks noChangeAspect="1" noChangeArrowheads="1"/>
          </p:cNvSpPr>
          <p:nvPr/>
        </p:nvSpPr>
        <p:spPr bwMode="auto">
          <a:xfrm>
            <a:off x="11270087" y="2873060"/>
            <a:ext cx="159151" cy="15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32">
              <a:defRPr/>
            </a:pPr>
            <a:endParaRPr lang="en-US" sz="3200">
              <a:solidFill>
                <a:srgbClr val="000000"/>
              </a:solidFill>
              <a:latin typeface="Calibri" panose="020F0502020204030204"/>
            </a:endParaRPr>
          </a:p>
        </p:txBody>
      </p:sp>
      <p:pic>
        <p:nvPicPr>
          <p:cNvPr id="13" name="Picture 2" descr="http://www.careerleak.com/images/stories/progessive%20insurance%20careers.jpg">
            <a:extLst>
              <a:ext uri="{FF2B5EF4-FFF2-40B4-BE49-F238E27FC236}">
                <a16:creationId xmlns:a16="http://schemas.microsoft.com/office/drawing/2014/main" id="{348D0258-1F3B-81AF-CCBB-24D9528E998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86701" y="2547324"/>
            <a:ext cx="882409" cy="23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3082073-4472-B14D-C6E8-FEFEAF33897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17180" y="4087881"/>
            <a:ext cx="1261415" cy="445521"/>
          </a:xfrm>
          <a:prstGeom prst="rect">
            <a:avLst/>
          </a:prstGeom>
        </p:spPr>
      </p:pic>
      <p:pic>
        <p:nvPicPr>
          <p:cNvPr id="15" name="Picture 4" descr="http://www.techjournal.org/wp-content/uploads/2011/04/T-Rowe-Price-01.jpg">
            <a:extLst>
              <a:ext uri="{FF2B5EF4-FFF2-40B4-BE49-F238E27FC236}">
                <a16:creationId xmlns:a16="http://schemas.microsoft.com/office/drawing/2014/main" id="{8747FFF0-968E-5E7A-220D-B10C0B800D5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827059" y="3406922"/>
            <a:ext cx="1061443" cy="37150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cdn.gottabemobile.com/wp-content/uploads/2013/10/US-Cellular.jpg">
            <a:extLst>
              <a:ext uri="{FF2B5EF4-FFF2-40B4-BE49-F238E27FC236}">
                <a16:creationId xmlns:a16="http://schemas.microsoft.com/office/drawing/2014/main" id="{881CAEB2-8D56-EA57-E452-22815535BB0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296941" y="3147671"/>
            <a:ext cx="1162790" cy="29335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1694A3D8-3182-B88C-146D-33439A02935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86701" y="3579605"/>
            <a:ext cx="1130939" cy="509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35" descr="Go to www.shell.us">
            <a:hlinkClick r:id="rId18"/>
            <a:extLst>
              <a:ext uri="{FF2B5EF4-FFF2-40B4-BE49-F238E27FC236}">
                <a16:creationId xmlns:a16="http://schemas.microsoft.com/office/drawing/2014/main" id="{1CC2AC9D-79FE-AE27-5437-F6DEC841CF9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133799" y="5573164"/>
            <a:ext cx="555840" cy="512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38" descr="Thomson Reuters logo">
            <a:extLst>
              <a:ext uri="{FF2B5EF4-FFF2-40B4-BE49-F238E27FC236}">
                <a16:creationId xmlns:a16="http://schemas.microsoft.com/office/drawing/2014/main" id="{E09D998A-27F0-0D48-B9DE-6127C4C2A159}"/>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86700" y="4237568"/>
            <a:ext cx="1225749" cy="273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a:extLst>
              <a:ext uri="{FF2B5EF4-FFF2-40B4-BE49-F238E27FC236}">
                <a16:creationId xmlns:a16="http://schemas.microsoft.com/office/drawing/2014/main" id="{871F7D70-5635-C26F-1930-179C585DC537}"/>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p:blipFill>
        <p:spPr bwMode="auto">
          <a:xfrm>
            <a:off x="1412450" y="2527380"/>
            <a:ext cx="1016414" cy="226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 descr="http://www.stepsdrama.com/images/client/Lloydsbg.jpg">
            <a:extLst>
              <a:ext uri="{FF2B5EF4-FFF2-40B4-BE49-F238E27FC236}">
                <a16:creationId xmlns:a16="http://schemas.microsoft.com/office/drawing/2014/main" id="{B9D3FBC7-7337-85F2-9432-923A1AD2B3D4}"/>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892852" y="3952611"/>
            <a:ext cx="994682" cy="677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4" descr="Home">
            <a:extLst>
              <a:ext uri="{FF2B5EF4-FFF2-40B4-BE49-F238E27FC236}">
                <a16:creationId xmlns:a16="http://schemas.microsoft.com/office/drawing/2014/main" id="{879FF118-E3B3-AE7A-4F9E-282DF7E8A27D}"/>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211757" y="4466676"/>
            <a:ext cx="1073900" cy="558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 descr="http://www.langfinancial.com/files/lincoln-financial-logo-color.jpg">
            <a:extLst>
              <a:ext uri="{FF2B5EF4-FFF2-40B4-BE49-F238E27FC236}">
                <a16:creationId xmlns:a16="http://schemas.microsoft.com/office/drawing/2014/main" id="{027B20FF-458C-3433-E56E-25DB027FF53A}"/>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86701" y="2045937"/>
            <a:ext cx="921154" cy="344023"/>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http://4.bp.blogspot.com/-vrcAT_6_qls/TZCaEzu0_FI/AAAAAAAAApM/DoCMo9-0o84/s1600/adobe2.jpg">
            <a:extLst>
              <a:ext uri="{FF2B5EF4-FFF2-40B4-BE49-F238E27FC236}">
                <a16:creationId xmlns:a16="http://schemas.microsoft.com/office/drawing/2014/main" id="{99C0AD93-F85D-269D-E575-96D553F3D82A}"/>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383077" y="1169764"/>
            <a:ext cx="451671" cy="554142"/>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6" descr="2000px-TheHomeDepot.svg.png">
            <a:extLst>
              <a:ext uri="{FF2B5EF4-FFF2-40B4-BE49-F238E27FC236}">
                <a16:creationId xmlns:a16="http://schemas.microsoft.com/office/drawing/2014/main" id="{961B6A97-51ED-71EA-F940-9782FC432E6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151796" y="1261698"/>
            <a:ext cx="483062" cy="483062"/>
          </a:xfrm>
          <a:prstGeom prst="rect">
            <a:avLst/>
          </a:prstGeom>
        </p:spPr>
      </p:pic>
      <p:pic>
        <p:nvPicPr>
          <p:cNvPr id="28" name="Picture 27">
            <a:extLst>
              <a:ext uri="{FF2B5EF4-FFF2-40B4-BE49-F238E27FC236}">
                <a16:creationId xmlns:a16="http://schemas.microsoft.com/office/drawing/2014/main" id="{78069EC7-31CB-19EA-F09E-4B3BB908864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673234" y="3686606"/>
            <a:ext cx="936309" cy="222842"/>
          </a:xfrm>
          <a:prstGeom prst="rect">
            <a:avLst/>
          </a:prstGeom>
        </p:spPr>
      </p:pic>
      <p:pic>
        <p:nvPicPr>
          <p:cNvPr id="29" name="Picture 28">
            <a:extLst>
              <a:ext uri="{FF2B5EF4-FFF2-40B4-BE49-F238E27FC236}">
                <a16:creationId xmlns:a16="http://schemas.microsoft.com/office/drawing/2014/main" id="{DB3891C5-955B-6F4A-385E-5F79D517E5B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132152" y="1540438"/>
            <a:ext cx="1553870" cy="418072"/>
          </a:xfrm>
          <a:prstGeom prst="rect">
            <a:avLst/>
          </a:prstGeom>
        </p:spPr>
      </p:pic>
      <p:pic>
        <p:nvPicPr>
          <p:cNvPr id="30" name="Picture 29">
            <a:extLst>
              <a:ext uri="{FF2B5EF4-FFF2-40B4-BE49-F238E27FC236}">
                <a16:creationId xmlns:a16="http://schemas.microsoft.com/office/drawing/2014/main" id="{5DF1D203-D00B-03E6-690F-7E3B0DA45631}"/>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998298" y="1963281"/>
            <a:ext cx="702610" cy="505878"/>
          </a:xfrm>
          <a:prstGeom prst="rect">
            <a:avLst/>
          </a:prstGeom>
        </p:spPr>
      </p:pic>
      <p:pic>
        <p:nvPicPr>
          <p:cNvPr id="31" name="Picture 2">
            <a:extLst>
              <a:ext uri="{FF2B5EF4-FFF2-40B4-BE49-F238E27FC236}">
                <a16:creationId xmlns:a16="http://schemas.microsoft.com/office/drawing/2014/main" id="{B02DEB3E-9EB6-2E0B-4165-5FCB81F24AB4}"/>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86701" y="2892238"/>
            <a:ext cx="470299" cy="244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619108F4-969D-1A29-04CB-0D078A97666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141540" y="5781212"/>
            <a:ext cx="1329010" cy="386493"/>
          </a:xfrm>
          <a:prstGeom prst="rect">
            <a:avLst/>
          </a:prstGeom>
        </p:spPr>
      </p:pic>
      <p:pic>
        <p:nvPicPr>
          <p:cNvPr id="33" name="Picture 32">
            <a:extLst>
              <a:ext uri="{FF2B5EF4-FFF2-40B4-BE49-F238E27FC236}">
                <a16:creationId xmlns:a16="http://schemas.microsoft.com/office/drawing/2014/main" id="{6E62D0E9-EA9A-F346-D9EF-10C8885F8D4E}"/>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518353" y="1205392"/>
            <a:ext cx="725537" cy="561080"/>
          </a:xfrm>
          <a:prstGeom prst="rect">
            <a:avLst/>
          </a:prstGeom>
        </p:spPr>
      </p:pic>
      <p:pic>
        <p:nvPicPr>
          <p:cNvPr id="34" name="Picture 33">
            <a:extLst>
              <a:ext uri="{FF2B5EF4-FFF2-40B4-BE49-F238E27FC236}">
                <a16:creationId xmlns:a16="http://schemas.microsoft.com/office/drawing/2014/main" id="{0D8AE877-93B7-7097-DE25-1F5E66944E79}"/>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488185" y="2542583"/>
            <a:ext cx="1394091" cy="271972"/>
          </a:xfrm>
          <a:prstGeom prst="rect">
            <a:avLst/>
          </a:prstGeom>
        </p:spPr>
      </p:pic>
      <p:pic>
        <p:nvPicPr>
          <p:cNvPr id="35" name="Picture 8" descr="See the source image">
            <a:extLst>
              <a:ext uri="{FF2B5EF4-FFF2-40B4-BE49-F238E27FC236}">
                <a16:creationId xmlns:a16="http://schemas.microsoft.com/office/drawing/2014/main" id="{AA56049A-0302-5CF8-9644-867759323CE9}"/>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6700" y="1573809"/>
            <a:ext cx="881399" cy="2927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C4DCCC74-6870-22C2-9A25-52C51E383941}"/>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l="-1" r="-3200"/>
          <a:stretch/>
        </p:blipFill>
        <p:spPr>
          <a:xfrm>
            <a:off x="8525425" y="1802989"/>
            <a:ext cx="1727478" cy="453085"/>
          </a:xfrm>
          <a:prstGeom prst="rect">
            <a:avLst/>
          </a:prstGeom>
        </p:spPr>
      </p:pic>
      <p:pic>
        <p:nvPicPr>
          <p:cNvPr id="37" name="Picture 36" descr="http://tse1.mm.bing.net/th?&amp;id=OIP.M6eeb88a09cc55ffdfdd7f3aa5804e06cH0&amp;w=300&amp;h=114&amp;c=0&amp;pid=1.9&amp;rs=0&amp;p=0">
            <a:extLst>
              <a:ext uri="{FF2B5EF4-FFF2-40B4-BE49-F238E27FC236}">
                <a16:creationId xmlns:a16="http://schemas.microsoft.com/office/drawing/2014/main" id="{7D8D9C74-C5CA-E7C8-D5B4-EC7D029DC710}"/>
              </a:ext>
            </a:extLst>
          </p:cNvPr>
          <p:cNvPicPr/>
          <p:nvPr/>
        </p:nvPicPr>
        <p:blipFill rotWithShape="1">
          <a:blip r:embed="rId36" cstate="screen">
            <a:extLst>
              <a:ext uri="{28A0092B-C50C-407E-A947-70E740481C1C}">
                <a14:useLocalDpi xmlns:a14="http://schemas.microsoft.com/office/drawing/2010/main"/>
              </a:ext>
            </a:extLst>
          </a:blip>
          <a:srcRect/>
          <a:stretch/>
        </p:blipFill>
        <p:spPr bwMode="auto">
          <a:xfrm>
            <a:off x="4339681" y="1396012"/>
            <a:ext cx="844918" cy="217451"/>
          </a:xfrm>
          <a:prstGeom prst="rect">
            <a:avLst/>
          </a:prstGeom>
          <a:noFill/>
          <a:ln>
            <a:noFill/>
          </a:ln>
          <a:extLst>
            <a:ext uri="{53640926-AAD7-44D8-BBD7-CCE9431645EC}">
              <a14:shadowObscured xmlns:a14="http://schemas.microsoft.com/office/drawing/2010/main"/>
            </a:ext>
          </a:extLst>
        </p:spPr>
      </p:pic>
      <p:pic>
        <p:nvPicPr>
          <p:cNvPr id="38" name="Picture 37">
            <a:extLst>
              <a:ext uri="{FF2B5EF4-FFF2-40B4-BE49-F238E27FC236}">
                <a16:creationId xmlns:a16="http://schemas.microsoft.com/office/drawing/2014/main" id="{AE651E5D-694D-B1F3-907F-26AB71CB3D0F}"/>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2564344" y="1887974"/>
            <a:ext cx="893577" cy="463473"/>
          </a:xfrm>
          <a:prstGeom prst="rect">
            <a:avLst/>
          </a:prstGeom>
        </p:spPr>
      </p:pic>
      <p:pic>
        <p:nvPicPr>
          <p:cNvPr id="39" name="Picture 6" descr="Image result for deloitte">
            <a:extLst>
              <a:ext uri="{FF2B5EF4-FFF2-40B4-BE49-F238E27FC236}">
                <a16:creationId xmlns:a16="http://schemas.microsoft.com/office/drawing/2014/main" id="{80B22BD3-9CD5-B921-282A-21FF0D065675}"/>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6588002" y="3716930"/>
            <a:ext cx="871488" cy="1621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accenture">
            <a:extLst>
              <a:ext uri="{FF2B5EF4-FFF2-40B4-BE49-F238E27FC236}">
                <a16:creationId xmlns:a16="http://schemas.microsoft.com/office/drawing/2014/main" id="{E42F4B96-DA52-4F27-7761-7D35BAB5FCA5}"/>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1366546" y="1969522"/>
            <a:ext cx="1038924" cy="31659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9" descr="A close up of a logo&#10;&#10;Description generated with very high confidence">
            <a:extLst>
              <a:ext uri="{FF2B5EF4-FFF2-40B4-BE49-F238E27FC236}">
                <a16:creationId xmlns:a16="http://schemas.microsoft.com/office/drawing/2014/main" id="{29542049-A24E-266E-C6C2-E3DC18BF7D60}"/>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l="-1" r="73927"/>
          <a:stretch/>
        </p:blipFill>
        <p:spPr>
          <a:xfrm>
            <a:off x="5793895" y="4700620"/>
            <a:ext cx="1197507" cy="199172"/>
          </a:xfrm>
          <a:prstGeom prst="rect">
            <a:avLst/>
          </a:prstGeom>
        </p:spPr>
      </p:pic>
      <p:pic>
        <p:nvPicPr>
          <p:cNvPr id="45" name="Picture 44">
            <a:extLst>
              <a:ext uri="{FF2B5EF4-FFF2-40B4-BE49-F238E27FC236}">
                <a16:creationId xmlns:a16="http://schemas.microsoft.com/office/drawing/2014/main" id="{79F1833E-CC0A-D1D1-0B8E-9FEC8E899BE2}"/>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690899" y="2459792"/>
            <a:ext cx="707689" cy="481622"/>
          </a:xfrm>
          <a:prstGeom prst="rect">
            <a:avLst/>
          </a:prstGeom>
        </p:spPr>
      </p:pic>
      <p:pic>
        <p:nvPicPr>
          <p:cNvPr id="46" name="Picture 45">
            <a:extLst>
              <a:ext uri="{FF2B5EF4-FFF2-40B4-BE49-F238E27FC236}">
                <a16:creationId xmlns:a16="http://schemas.microsoft.com/office/drawing/2014/main" id="{DEBE6243-237F-C58F-3F0B-401C1ED0054A}"/>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9249822" y="1272946"/>
            <a:ext cx="871385" cy="281271"/>
          </a:xfrm>
          <a:prstGeom prst="rect">
            <a:avLst/>
          </a:prstGeom>
        </p:spPr>
      </p:pic>
      <p:pic>
        <p:nvPicPr>
          <p:cNvPr id="49" name="Picture 48">
            <a:extLst>
              <a:ext uri="{FF2B5EF4-FFF2-40B4-BE49-F238E27FC236}">
                <a16:creationId xmlns:a16="http://schemas.microsoft.com/office/drawing/2014/main" id="{646DC52B-BC15-FFD2-3B47-BD1CEFC4628B}"/>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9473793" y="5595601"/>
            <a:ext cx="456202" cy="555996"/>
          </a:xfrm>
          <a:prstGeom prst="rect">
            <a:avLst/>
          </a:prstGeom>
        </p:spPr>
      </p:pic>
      <p:pic>
        <p:nvPicPr>
          <p:cNvPr id="51" name="Picture 50">
            <a:extLst>
              <a:ext uri="{FF2B5EF4-FFF2-40B4-BE49-F238E27FC236}">
                <a16:creationId xmlns:a16="http://schemas.microsoft.com/office/drawing/2014/main" id="{BE3837C0-7379-529F-CB69-9F976BF73D97}"/>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0007881" y="4235361"/>
            <a:ext cx="622616" cy="178691"/>
          </a:xfrm>
          <a:prstGeom prst="rect">
            <a:avLst/>
          </a:prstGeom>
        </p:spPr>
      </p:pic>
      <p:pic>
        <p:nvPicPr>
          <p:cNvPr id="53" name="Picture 52">
            <a:extLst>
              <a:ext uri="{FF2B5EF4-FFF2-40B4-BE49-F238E27FC236}">
                <a16:creationId xmlns:a16="http://schemas.microsoft.com/office/drawing/2014/main" id="{27D9159D-2BEC-319D-4264-7F8602B64F96}"/>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4529889" y="4679564"/>
            <a:ext cx="1061441" cy="247669"/>
          </a:xfrm>
          <a:prstGeom prst="rect">
            <a:avLst/>
          </a:prstGeom>
        </p:spPr>
      </p:pic>
      <p:pic>
        <p:nvPicPr>
          <p:cNvPr id="55" name="Picture 54">
            <a:extLst>
              <a:ext uri="{FF2B5EF4-FFF2-40B4-BE49-F238E27FC236}">
                <a16:creationId xmlns:a16="http://schemas.microsoft.com/office/drawing/2014/main" id="{FC8FA3DF-2AE2-8ACE-21BC-A007D85EF2F6}"/>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1522910" y="2942230"/>
            <a:ext cx="636157" cy="159992"/>
          </a:xfrm>
          <a:prstGeom prst="rect">
            <a:avLst/>
          </a:prstGeom>
        </p:spPr>
      </p:pic>
      <p:pic>
        <p:nvPicPr>
          <p:cNvPr id="56" name="Picture 55">
            <a:extLst>
              <a:ext uri="{FF2B5EF4-FFF2-40B4-BE49-F238E27FC236}">
                <a16:creationId xmlns:a16="http://schemas.microsoft.com/office/drawing/2014/main" id="{30986197-2090-4C44-FECF-DDC37647941C}"/>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0930750" y="3982772"/>
            <a:ext cx="957752" cy="263119"/>
          </a:xfrm>
          <a:prstGeom prst="rect">
            <a:avLst/>
          </a:prstGeom>
        </p:spPr>
      </p:pic>
      <p:pic>
        <p:nvPicPr>
          <p:cNvPr id="57" name="Picture 56">
            <a:extLst>
              <a:ext uri="{FF2B5EF4-FFF2-40B4-BE49-F238E27FC236}">
                <a16:creationId xmlns:a16="http://schemas.microsoft.com/office/drawing/2014/main" id="{F6C228A8-C977-064D-0D9D-77EB64C1E6D8}"/>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7258866" y="5110489"/>
            <a:ext cx="1049109" cy="358058"/>
          </a:xfrm>
          <a:prstGeom prst="rect">
            <a:avLst/>
          </a:prstGeom>
        </p:spPr>
      </p:pic>
      <p:pic>
        <p:nvPicPr>
          <p:cNvPr id="59" name="Picture 58">
            <a:extLst>
              <a:ext uri="{FF2B5EF4-FFF2-40B4-BE49-F238E27FC236}">
                <a16:creationId xmlns:a16="http://schemas.microsoft.com/office/drawing/2014/main" id="{CEC4E37B-1CC6-27BC-A83D-A6BB0C07B8DC}"/>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9983367" y="3217302"/>
            <a:ext cx="863619" cy="261531"/>
          </a:xfrm>
          <a:prstGeom prst="rect">
            <a:avLst/>
          </a:prstGeom>
        </p:spPr>
      </p:pic>
      <p:pic>
        <p:nvPicPr>
          <p:cNvPr id="60" name="Picture 59">
            <a:extLst>
              <a:ext uri="{FF2B5EF4-FFF2-40B4-BE49-F238E27FC236}">
                <a16:creationId xmlns:a16="http://schemas.microsoft.com/office/drawing/2014/main" id="{8C7408BE-56AB-6DB9-5174-60FE2634B667}"/>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8256605" y="5740105"/>
            <a:ext cx="1010146" cy="399698"/>
          </a:xfrm>
          <a:prstGeom prst="rect">
            <a:avLst/>
          </a:prstGeom>
        </p:spPr>
      </p:pic>
      <p:pic>
        <p:nvPicPr>
          <p:cNvPr id="61" name="Picture 60">
            <a:extLst>
              <a:ext uri="{FF2B5EF4-FFF2-40B4-BE49-F238E27FC236}">
                <a16:creationId xmlns:a16="http://schemas.microsoft.com/office/drawing/2014/main" id="{8E6B29C0-A284-872C-61AA-C889BF9F8AAF}"/>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a:stretch/>
        </p:blipFill>
        <p:spPr>
          <a:xfrm>
            <a:off x="172337" y="1101956"/>
            <a:ext cx="1461884" cy="335593"/>
          </a:xfrm>
          <a:prstGeom prst="rect">
            <a:avLst/>
          </a:prstGeom>
        </p:spPr>
      </p:pic>
      <p:pic>
        <p:nvPicPr>
          <p:cNvPr id="62" name="Picture 61">
            <a:extLst>
              <a:ext uri="{FF2B5EF4-FFF2-40B4-BE49-F238E27FC236}">
                <a16:creationId xmlns:a16="http://schemas.microsoft.com/office/drawing/2014/main" id="{BF1CF99D-3022-BD99-9D36-55AECE9A4BBC}"/>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7410845" y="3991522"/>
            <a:ext cx="631702" cy="264262"/>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id="{3360862E-4C71-CF94-C382-3851D4DC4E6F}"/>
              </a:ext>
            </a:extLst>
          </p:cNvPr>
          <p:cNvPicPr>
            <a:picLocks noChangeAspect="1"/>
          </p:cNvPicPr>
          <p:nvPr/>
        </p:nvPicPr>
        <p:blipFill>
          <a:blip r:embed="rId53">
            <a:extLst>
              <a:ext uri="{28A0092B-C50C-407E-A947-70E740481C1C}">
                <a14:useLocalDpi xmlns:a14="http://schemas.microsoft.com/office/drawing/2010/main"/>
              </a:ext>
            </a:extLst>
          </a:blip>
          <a:stretch>
            <a:fillRect/>
          </a:stretch>
        </p:blipFill>
        <p:spPr>
          <a:xfrm>
            <a:off x="6004128" y="4024643"/>
            <a:ext cx="1203368" cy="458786"/>
          </a:xfrm>
          <a:prstGeom prst="rect">
            <a:avLst/>
          </a:prstGeom>
        </p:spPr>
      </p:pic>
      <p:pic>
        <p:nvPicPr>
          <p:cNvPr id="65" name="Graphic 64">
            <a:extLst>
              <a:ext uri="{FF2B5EF4-FFF2-40B4-BE49-F238E27FC236}">
                <a16:creationId xmlns:a16="http://schemas.microsoft.com/office/drawing/2014/main" id="{CF153CDE-1432-6E20-41C9-00DD8583095C}"/>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630110" y="3546370"/>
            <a:ext cx="740898" cy="388743"/>
          </a:xfrm>
          <a:prstGeom prst="rect">
            <a:avLst/>
          </a:prstGeom>
        </p:spPr>
      </p:pic>
      <p:pic>
        <p:nvPicPr>
          <p:cNvPr id="66" name="Picture 2">
            <a:extLst>
              <a:ext uri="{FF2B5EF4-FFF2-40B4-BE49-F238E27FC236}">
                <a16:creationId xmlns:a16="http://schemas.microsoft.com/office/drawing/2014/main" id="{8D1B1A31-4D0B-4EFA-4F4F-A1A1C2979CCE}"/>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409403" y="4447244"/>
            <a:ext cx="466747" cy="46674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a:extLst>
              <a:ext uri="{FF2B5EF4-FFF2-40B4-BE49-F238E27FC236}">
                <a16:creationId xmlns:a16="http://schemas.microsoft.com/office/drawing/2014/main" id="{E466954D-06AE-4FA3-A551-C597D771B3FE}"/>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4505865" y="2461709"/>
            <a:ext cx="909459" cy="183313"/>
          </a:xfrm>
          <a:prstGeom prst="rect">
            <a:avLst/>
          </a:prstGeom>
          <a:noFill/>
          <a:extLst>
            <a:ext uri="{909E8E84-426E-40DD-AFC4-6F175D3DCCD1}">
              <a14:hiddenFill xmlns:a14="http://schemas.microsoft.com/office/drawing/2010/main">
                <a:solidFill>
                  <a:srgbClr val="FFFFFF"/>
                </a:solidFill>
              </a14:hiddenFill>
            </a:ext>
          </a:extLst>
        </p:spPr>
      </p:pic>
      <p:pic>
        <p:nvPicPr>
          <p:cNvPr id="70" name="Graphic 69">
            <a:extLst>
              <a:ext uri="{FF2B5EF4-FFF2-40B4-BE49-F238E27FC236}">
                <a16:creationId xmlns:a16="http://schemas.microsoft.com/office/drawing/2014/main" id="{729258C5-808C-0580-E000-501BEC29ABF2}"/>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90621" y="5141770"/>
            <a:ext cx="950141" cy="242857"/>
          </a:xfrm>
          <a:prstGeom prst="rect">
            <a:avLst/>
          </a:prstGeom>
        </p:spPr>
      </p:pic>
      <p:pic>
        <p:nvPicPr>
          <p:cNvPr id="73" name="Picture 72" descr="Logo&#10;&#10;Description automatically generated">
            <a:extLst>
              <a:ext uri="{FF2B5EF4-FFF2-40B4-BE49-F238E27FC236}">
                <a16:creationId xmlns:a16="http://schemas.microsoft.com/office/drawing/2014/main" id="{837BFE63-204D-32A6-A736-885AF21EB884}"/>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3753204" y="3712410"/>
            <a:ext cx="693700" cy="329508"/>
          </a:xfrm>
          <a:prstGeom prst="rect">
            <a:avLst/>
          </a:prstGeom>
        </p:spPr>
      </p:pic>
      <p:pic>
        <p:nvPicPr>
          <p:cNvPr id="74" name="Graphic 73">
            <a:extLst>
              <a:ext uri="{FF2B5EF4-FFF2-40B4-BE49-F238E27FC236}">
                <a16:creationId xmlns:a16="http://schemas.microsoft.com/office/drawing/2014/main" id="{4161A0BF-F55D-EF46-8EE1-CD0C7D333EE5}"/>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86701" y="5232119"/>
            <a:ext cx="1370495" cy="341045"/>
          </a:xfrm>
          <a:prstGeom prst="rect">
            <a:avLst/>
          </a:prstGeom>
        </p:spPr>
      </p:pic>
      <p:pic>
        <p:nvPicPr>
          <p:cNvPr id="75" name="Picture 74">
            <a:extLst>
              <a:ext uri="{FF2B5EF4-FFF2-40B4-BE49-F238E27FC236}">
                <a16:creationId xmlns:a16="http://schemas.microsoft.com/office/drawing/2014/main" id="{F296B982-35DE-2C50-62B8-DF2F8B7BA5C8}"/>
              </a:ext>
            </a:extLst>
          </p:cNvPr>
          <p:cNvPicPr>
            <a:picLocks noChangeAspect="1"/>
          </p:cNvPicPr>
          <p:nvPr/>
        </p:nvPicPr>
        <p:blipFill>
          <a:blip r:embed="rId63"/>
          <a:stretch>
            <a:fillRect/>
          </a:stretch>
        </p:blipFill>
        <p:spPr>
          <a:xfrm>
            <a:off x="5938554" y="714843"/>
            <a:ext cx="700246" cy="280099"/>
          </a:xfrm>
          <a:prstGeom prst="rect">
            <a:avLst/>
          </a:prstGeom>
        </p:spPr>
      </p:pic>
      <p:pic>
        <p:nvPicPr>
          <p:cNvPr id="76" name="Picture 75">
            <a:extLst>
              <a:ext uri="{FF2B5EF4-FFF2-40B4-BE49-F238E27FC236}">
                <a16:creationId xmlns:a16="http://schemas.microsoft.com/office/drawing/2014/main" id="{3C9A4D51-B079-77F0-05F8-BEAF237773D8}"/>
              </a:ext>
            </a:extLst>
          </p:cNvPr>
          <p:cNvPicPr>
            <a:picLocks noChangeAspect="1"/>
          </p:cNvPicPr>
          <p:nvPr/>
        </p:nvPicPr>
        <p:blipFill>
          <a:blip r:embed="rId64"/>
          <a:stretch>
            <a:fillRect/>
          </a:stretch>
        </p:blipFill>
        <p:spPr>
          <a:xfrm>
            <a:off x="7928916" y="2351935"/>
            <a:ext cx="591715" cy="636093"/>
          </a:xfrm>
          <a:prstGeom prst="rect">
            <a:avLst/>
          </a:prstGeom>
        </p:spPr>
      </p:pic>
      <p:pic>
        <p:nvPicPr>
          <p:cNvPr id="77" name="Graphic 76">
            <a:extLst>
              <a:ext uri="{FF2B5EF4-FFF2-40B4-BE49-F238E27FC236}">
                <a16:creationId xmlns:a16="http://schemas.microsoft.com/office/drawing/2014/main" id="{28AFCA79-78B7-AD73-FD9E-7E94F428E108}"/>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2864156" y="5304125"/>
            <a:ext cx="554463" cy="190102"/>
          </a:xfrm>
          <a:prstGeom prst="rect">
            <a:avLst/>
          </a:prstGeom>
        </p:spPr>
      </p:pic>
      <p:pic>
        <p:nvPicPr>
          <p:cNvPr id="78" name="Picture 2" descr="http://smartgridcc.org/wp-content/uploads/2012/01/southern_california_edison.jpg">
            <a:extLst>
              <a:ext uri="{FF2B5EF4-FFF2-40B4-BE49-F238E27FC236}">
                <a16:creationId xmlns:a16="http://schemas.microsoft.com/office/drawing/2014/main" id="{1ED16154-2B1C-15A4-8143-234124DA2B98}"/>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1509318" y="3653985"/>
            <a:ext cx="977731" cy="501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78">
            <a:extLst>
              <a:ext uri="{FF2B5EF4-FFF2-40B4-BE49-F238E27FC236}">
                <a16:creationId xmlns:a16="http://schemas.microsoft.com/office/drawing/2014/main" id="{0BE7BAD4-A2B1-0498-07E5-53AC4EC4C638}"/>
              </a:ext>
            </a:extLst>
          </p:cNvPr>
          <p:cNvPicPr>
            <a:picLocks noChangeAspect="1"/>
          </p:cNvPicPr>
          <p:nvPr/>
        </p:nvPicPr>
        <p:blipFill>
          <a:blip r:embed="rId68"/>
          <a:stretch>
            <a:fillRect/>
          </a:stretch>
        </p:blipFill>
        <p:spPr>
          <a:xfrm>
            <a:off x="4952083" y="3188657"/>
            <a:ext cx="1261749" cy="329869"/>
          </a:xfrm>
          <a:prstGeom prst="rect">
            <a:avLst/>
          </a:prstGeom>
        </p:spPr>
      </p:pic>
      <p:pic>
        <p:nvPicPr>
          <p:cNvPr id="80" name="Picture 79">
            <a:extLst>
              <a:ext uri="{FF2B5EF4-FFF2-40B4-BE49-F238E27FC236}">
                <a16:creationId xmlns:a16="http://schemas.microsoft.com/office/drawing/2014/main" id="{448B5C17-E991-5E7B-4BE6-69AA09DAAE95}"/>
              </a:ext>
            </a:extLst>
          </p:cNvPr>
          <p:cNvPicPr>
            <a:picLocks noChangeAspect="1"/>
          </p:cNvPicPr>
          <p:nvPr/>
        </p:nvPicPr>
        <p:blipFill>
          <a:blip r:embed="rId69"/>
          <a:stretch>
            <a:fillRect/>
          </a:stretch>
        </p:blipFill>
        <p:spPr>
          <a:xfrm>
            <a:off x="1585617" y="4196617"/>
            <a:ext cx="877872" cy="312029"/>
          </a:xfrm>
          <a:prstGeom prst="rect">
            <a:avLst/>
          </a:prstGeom>
        </p:spPr>
      </p:pic>
      <p:pic>
        <p:nvPicPr>
          <p:cNvPr id="81" name="Picture 80">
            <a:extLst>
              <a:ext uri="{FF2B5EF4-FFF2-40B4-BE49-F238E27FC236}">
                <a16:creationId xmlns:a16="http://schemas.microsoft.com/office/drawing/2014/main" id="{71BB0BE0-5551-A76C-2AC6-1F423E25BB84}"/>
              </a:ext>
            </a:extLst>
          </p:cNvPr>
          <p:cNvPicPr>
            <a:picLocks noChangeAspect="1"/>
          </p:cNvPicPr>
          <p:nvPr/>
        </p:nvPicPr>
        <p:blipFill>
          <a:blip r:embed="rId70"/>
          <a:stretch>
            <a:fillRect/>
          </a:stretch>
        </p:blipFill>
        <p:spPr>
          <a:xfrm>
            <a:off x="4001007" y="3028553"/>
            <a:ext cx="827009" cy="580141"/>
          </a:xfrm>
          <a:prstGeom prst="rect">
            <a:avLst/>
          </a:prstGeom>
        </p:spPr>
      </p:pic>
      <p:pic>
        <p:nvPicPr>
          <p:cNvPr id="82" name="Picture 81" descr="Image result for grab logo">
            <a:extLst>
              <a:ext uri="{FF2B5EF4-FFF2-40B4-BE49-F238E27FC236}">
                <a16:creationId xmlns:a16="http://schemas.microsoft.com/office/drawing/2014/main" id="{E3BAFE38-56B3-0172-F787-20FD21FB3947}"/>
              </a:ext>
            </a:extLst>
          </p:cNvPr>
          <p:cNvPicPr/>
          <p:nvPr/>
        </p:nvPicPr>
        <p:blipFill>
          <a:blip r:embed="rId71" cstate="screen">
            <a:extLst>
              <a:ext uri="{28A0092B-C50C-407E-A947-70E740481C1C}">
                <a14:useLocalDpi xmlns:a14="http://schemas.microsoft.com/office/drawing/2010/main"/>
              </a:ext>
            </a:extLst>
          </a:blip>
          <a:srcRect/>
          <a:stretch>
            <a:fillRect/>
          </a:stretch>
        </p:blipFill>
        <p:spPr bwMode="auto">
          <a:xfrm>
            <a:off x="4641815" y="3658386"/>
            <a:ext cx="817551" cy="279614"/>
          </a:xfrm>
          <a:prstGeom prst="rect">
            <a:avLst/>
          </a:prstGeom>
          <a:noFill/>
          <a:ln>
            <a:noFill/>
          </a:ln>
        </p:spPr>
      </p:pic>
      <p:pic>
        <p:nvPicPr>
          <p:cNvPr id="83" name="Picture 82">
            <a:extLst>
              <a:ext uri="{FF2B5EF4-FFF2-40B4-BE49-F238E27FC236}">
                <a16:creationId xmlns:a16="http://schemas.microsoft.com/office/drawing/2014/main" id="{C651BF9F-C197-AA8D-6C7E-938377537C91}"/>
              </a:ext>
            </a:extLst>
          </p:cNvPr>
          <p:cNvPicPr>
            <a:picLocks noChangeAspect="1"/>
          </p:cNvPicPr>
          <p:nvPr/>
        </p:nvPicPr>
        <p:blipFill>
          <a:blip r:embed="rId72"/>
          <a:stretch>
            <a:fillRect/>
          </a:stretch>
        </p:blipFill>
        <p:spPr>
          <a:xfrm>
            <a:off x="2185884" y="3247594"/>
            <a:ext cx="1614269" cy="291956"/>
          </a:xfrm>
          <a:prstGeom prst="rect">
            <a:avLst/>
          </a:prstGeom>
        </p:spPr>
      </p:pic>
      <p:pic>
        <p:nvPicPr>
          <p:cNvPr id="84" name="Picture 83">
            <a:extLst>
              <a:ext uri="{FF2B5EF4-FFF2-40B4-BE49-F238E27FC236}">
                <a16:creationId xmlns:a16="http://schemas.microsoft.com/office/drawing/2014/main" id="{73789EA1-7BC9-ABF3-0555-162CFA325C00}"/>
              </a:ext>
            </a:extLst>
          </p:cNvPr>
          <p:cNvPicPr>
            <a:picLocks noChangeAspect="1"/>
          </p:cNvPicPr>
          <p:nvPr/>
        </p:nvPicPr>
        <p:blipFill>
          <a:blip r:embed="rId73"/>
          <a:stretch>
            <a:fillRect/>
          </a:stretch>
        </p:blipFill>
        <p:spPr>
          <a:xfrm>
            <a:off x="9675703" y="2364915"/>
            <a:ext cx="556652" cy="556652"/>
          </a:xfrm>
          <a:prstGeom prst="rect">
            <a:avLst/>
          </a:prstGeom>
        </p:spPr>
      </p:pic>
      <p:pic>
        <p:nvPicPr>
          <p:cNvPr id="85" name="Picture 84">
            <a:extLst>
              <a:ext uri="{FF2B5EF4-FFF2-40B4-BE49-F238E27FC236}">
                <a16:creationId xmlns:a16="http://schemas.microsoft.com/office/drawing/2014/main" id="{581E8A05-84A1-D69C-8767-5D156B25AE19}"/>
              </a:ext>
            </a:extLst>
          </p:cNvPr>
          <p:cNvPicPr>
            <a:picLocks noChangeAspect="1"/>
          </p:cNvPicPr>
          <p:nvPr/>
        </p:nvPicPr>
        <p:blipFill>
          <a:blip r:embed="rId74"/>
          <a:stretch>
            <a:fillRect/>
          </a:stretch>
        </p:blipFill>
        <p:spPr>
          <a:xfrm>
            <a:off x="6875716" y="776310"/>
            <a:ext cx="1261415" cy="259928"/>
          </a:xfrm>
          <a:prstGeom prst="rect">
            <a:avLst/>
          </a:prstGeom>
        </p:spPr>
      </p:pic>
      <p:pic>
        <p:nvPicPr>
          <p:cNvPr id="86" name="Picture 85">
            <a:extLst>
              <a:ext uri="{FF2B5EF4-FFF2-40B4-BE49-F238E27FC236}">
                <a16:creationId xmlns:a16="http://schemas.microsoft.com/office/drawing/2014/main" id="{006DD9C4-2762-1977-C988-B740D7685F8D}"/>
              </a:ext>
            </a:extLst>
          </p:cNvPr>
          <p:cNvPicPr>
            <a:picLocks noChangeAspect="1"/>
          </p:cNvPicPr>
          <p:nvPr/>
        </p:nvPicPr>
        <p:blipFill>
          <a:blip r:embed="rId75"/>
          <a:stretch>
            <a:fillRect/>
          </a:stretch>
        </p:blipFill>
        <p:spPr>
          <a:xfrm>
            <a:off x="9929960" y="1257720"/>
            <a:ext cx="1166205" cy="609017"/>
          </a:xfrm>
          <a:prstGeom prst="rect">
            <a:avLst/>
          </a:prstGeom>
        </p:spPr>
      </p:pic>
      <p:pic>
        <p:nvPicPr>
          <p:cNvPr id="87" name="Picture 86">
            <a:extLst>
              <a:ext uri="{FF2B5EF4-FFF2-40B4-BE49-F238E27FC236}">
                <a16:creationId xmlns:a16="http://schemas.microsoft.com/office/drawing/2014/main" id="{D1799357-C540-E84A-F86A-3894BCD0CDF2}"/>
              </a:ext>
            </a:extLst>
          </p:cNvPr>
          <p:cNvPicPr>
            <a:picLocks noChangeAspect="1"/>
          </p:cNvPicPr>
          <p:nvPr/>
        </p:nvPicPr>
        <p:blipFill>
          <a:blip r:embed="rId4"/>
          <a:stretch>
            <a:fillRect/>
          </a:stretch>
        </p:blipFill>
        <p:spPr>
          <a:xfrm>
            <a:off x="6013451" y="3397251"/>
            <a:ext cx="144144" cy="55440"/>
          </a:xfrm>
          <a:prstGeom prst="rect">
            <a:avLst/>
          </a:prstGeom>
        </p:spPr>
      </p:pic>
      <p:pic>
        <p:nvPicPr>
          <p:cNvPr id="89" name="Picture 88">
            <a:extLst>
              <a:ext uri="{FF2B5EF4-FFF2-40B4-BE49-F238E27FC236}">
                <a16:creationId xmlns:a16="http://schemas.microsoft.com/office/drawing/2014/main" id="{09B5B23D-C9AB-A090-CCC4-32E691191D60}"/>
              </a:ext>
            </a:extLst>
          </p:cNvPr>
          <p:cNvPicPr>
            <a:picLocks noChangeAspect="1"/>
          </p:cNvPicPr>
          <p:nvPr/>
        </p:nvPicPr>
        <p:blipFill>
          <a:blip r:embed="rId76"/>
          <a:stretch>
            <a:fillRect/>
          </a:stretch>
        </p:blipFill>
        <p:spPr>
          <a:xfrm>
            <a:off x="6446291" y="2621187"/>
            <a:ext cx="1288582" cy="326441"/>
          </a:xfrm>
          <a:prstGeom prst="rect">
            <a:avLst/>
          </a:prstGeom>
        </p:spPr>
      </p:pic>
      <p:pic>
        <p:nvPicPr>
          <p:cNvPr id="90" name="Picture 89">
            <a:extLst>
              <a:ext uri="{FF2B5EF4-FFF2-40B4-BE49-F238E27FC236}">
                <a16:creationId xmlns:a16="http://schemas.microsoft.com/office/drawing/2014/main" id="{991D9B5E-29B4-033E-7093-5F63C5CFD569}"/>
              </a:ext>
            </a:extLst>
          </p:cNvPr>
          <p:cNvPicPr>
            <a:picLocks noChangeAspect="1"/>
          </p:cNvPicPr>
          <p:nvPr/>
        </p:nvPicPr>
        <p:blipFill>
          <a:blip r:embed="rId77"/>
          <a:stretch>
            <a:fillRect/>
          </a:stretch>
        </p:blipFill>
        <p:spPr>
          <a:xfrm>
            <a:off x="2721846" y="4041918"/>
            <a:ext cx="407535" cy="545470"/>
          </a:xfrm>
          <a:prstGeom prst="rect">
            <a:avLst/>
          </a:prstGeom>
        </p:spPr>
      </p:pic>
      <p:pic>
        <p:nvPicPr>
          <p:cNvPr id="91" name="Picture 90">
            <a:extLst>
              <a:ext uri="{FF2B5EF4-FFF2-40B4-BE49-F238E27FC236}">
                <a16:creationId xmlns:a16="http://schemas.microsoft.com/office/drawing/2014/main" id="{1869A0C8-CB7E-6875-FE21-5DAAD984E6C0}"/>
              </a:ext>
            </a:extLst>
          </p:cNvPr>
          <p:cNvPicPr>
            <a:picLocks noChangeAspect="1"/>
          </p:cNvPicPr>
          <p:nvPr/>
        </p:nvPicPr>
        <p:blipFill>
          <a:blip r:embed="rId78"/>
          <a:stretch>
            <a:fillRect/>
          </a:stretch>
        </p:blipFill>
        <p:spPr>
          <a:xfrm>
            <a:off x="1995733" y="4755950"/>
            <a:ext cx="932925" cy="269608"/>
          </a:xfrm>
          <a:prstGeom prst="rect">
            <a:avLst/>
          </a:prstGeom>
        </p:spPr>
      </p:pic>
      <p:pic>
        <p:nvPicPr>
          <p:cNvPr id="92" name="Picture 91">
            <a:extLst>
              <a:ext uri="{FF2B5EF4-FFF2-40B4-BE49-F238E27FC236}">
                <a16:creationId xmlns:a16="http://schemas.microsoft.com/office/drawing/2014/main" id="{88BE93F1-0189-2101-497D-51592250B1D7}"/>
              </a:ext>
            </a:extLst>
          </p:cNvPr>
          <p:cNvPicPr>
            <a:picLocks noChangeAspect="1"/>
          </p:cNvPicPr>
          <p:nvPr/>
        </p:nvPicPr>
        <p:blipFill>
          <a:blip r:embed="rId79"/>
          <a:stretch>
            <a:fillRect/>
          </a:stretch>
        </p:blipFill>
        <p:spPr>
          <a:xfrm>
            <a:off x="9738843" y="4607158"/>
            <a:ext cx="1438532" cy="289392"/>
          </a:xfrm>
          <a:prstGeom prst="rect">
            <a:avLst/>
          </a:prstGeom>
        </p:spPr>
      </p:pic>
      <p:pic>
        <p:nvPicPr>
          <p:cNvPr id="93" name="Picture 92">
            <a:extLst>
              <a:ext uri="{FF2B5EF4-FFF2-40B4-BE49-F238E27FC236}">
                <a16:creationId xmlns:a16="http://schemas.microsoft.com/office/drawing/2014/main" id="{B4C44536-ACFB-CABA-D1F6-98345CC84029}"/>
              </a:ext>
            </a:extLst>
          </p:cNvPr>
          <p:cNvPicPr>
            <a:picLocks noChangeAspect="1"/>
          </p:cNvPicPr>
          <p:nvPr/>
        </p:nvPicPr>
        <p:blipFill>
          <a:blip r:embed="rId80"/>
          <a:stretch>
            <a:fillRect/>
          </a:stretch>
        </p:blipFill>
        <p:spPr>
          <a:xfrm>
            <a:off x="4702732" y="1915627"/>
            <a:ext cx="941903" cy="377825"/>
          </a:xfrm>
          <a:prstGeom prst="rect">
            <a:avLst/>
          </a:prstGeom>
        </p:spPr>
      </p:pic>
      <p:pic>
        <p:nvPicPr>
          <p:cNvPr id="94" name="Picture 93">
            <a:extLst>
              <a:ext uri="{FF2B5EF4-FFF2-40B4-BE49-F238E27FC236}">
                <a16:creationId xmlns:a16="http://schemas.microsoft.com/office/drawing/2014/main" id="{6EF681BE-ABC3-E834-2A4D-93EEC0468017}"/>
              </a:ext>
            </a:extLst>
          </p:cNvPr>
          <p:cNvPicPr>
            <a:picLocks noChangeAspect="1"/>
          </p:cNvPicPr>
          <p:nvPr/>
        </p:nvPicPr>
        <p:blipFill>
          <a:blip r:embed="rId81"/>
          <a:stretch>
            <a:fillRect/>
          </a:stretch>
        </p:blipFill>
        <p:spPr>
          <a:xfrm>
            <a:off x="5773968" y="1847877"/>
            <a:ext cx="1052063" cy="593101"/>
          </a:xfrm>
          <a:prstGeom prst="rect">
            <a:avLst/>
          </a:prstGeom>
        </p:spPr>
      </p:pic>
      <p:sp>
        <p:nvSpPr>
          <p:cNvPr id="95" name="Title 1">
            <a:extLst>
              <a:ext uri="{FF2B5EF4-FFF2-40B4-BE49-F238E27FC236}">
                <a16:creationId xmlns:a16="http://schemas.microsoft.com/office/drawing/2014/main" id="{8391D1DE-8DF9-1E56-457A-350509684C11}"/>
              </a:ext>
            </a:extLst>
          </p:cNvPr>
          <p:cNvSpPr txBox="1">
            <a:spLocks/>
          </p:cNvSpPr>
          <p:nvPr/>
        </p:nvSpPr>
        <p:spPr bwMode="auto">
          <a:xfrm>
            <a:off x="180584" y="247148"/>
            <a:ext cx="427736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600">
                <a:solidFill>
                  <a:srgbClr val="415560"/>
                </a:solidFill>
                <a:latin typeface="+mj-lt"/>
                <a:ea typeface="+mj-ea"/>
                <a:cs typeface="+mj-cs"/>
              </a:defRPr>
            </a:lvl1pPr>
            <a:lvl2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2pPr>
            <a:lvl3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3pPr>
            <a:lvl4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4pPr>
            <a:lvl5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5pPr>
            <a:lvl6pPr marL="4572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6pPr>
            <a:lvl7pPr marL="9144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7pPr>
            <a:lvl8pPr marL="13716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8pPr>
            <a:lvl9pPr marL="18288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9pPr>
          </a:lstStyle>
          <a:p>
            <a:pPr defTabSz="914377">
              <a:defRPr/>
            </a:pPr>
            <a:r>
              <a:rPr lang="en-US" sz="3000" b="1" kern="0">
                <a:solidFill>
                  <a:srgbClr val="000000"/>
                </a:solidFill>
                <a:latin typeface="Calibri" panose="020F0502020204030204"/>
              </a:rPr>
              <a:t>CWS Council (partial list)</a:t>
            </a:r>
          </a:p>
        </p:txBody>
      </p:sp>
      <p:pic>
        <p:nvPicPr>
          <p:cNvPr id="3" name="Picture 2" descr="Qr code&#10;&#10;Description automatically generated">
            <a:extLst>
              <a:ext uri="{FF2B5EF4-FFF2-40B4-BE49-F238E27FC236}">
                <a16:creationId xmlns:a16="http://schemas.microsoft.com/office/drawing/2014/main" id="{F7BB13AC-E5EE-6CE5-A129-A240E335B121}"/>
              </a:ext>
            </a:extLst>
          </p:cNvPr>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1664583" y="5195724"/>
            <a:ext cx="410242" cy="477952"/>
          </a:xfrm>
          <a:prstGeom prst="rect">
            <a:avLst/>
          </a:prstGeom>
        </p:spPr>
      </p:pic>
      <p:pic>
        <p:nvPicPr>
          <p:cNvPr id="97" name="Picture 96" descr="Logo&#10;&#10;Description automatically generated">
            <a:extLst>
              <a:ext uri="{FF2B5EF4-FFF2-40B4-BE49-F238E27FC236}">
                <a16:creationId xmlns:a16="http://schemas.microsoft.com/office/drawing/2014/main" id="{2CB57AC4-8CD1-8B53-BC0F-EF163175718E}"/>
              </a:ext>
            </a:extLst>
          </p:cNvPr>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6080533" y="5124088"/>
            <a:ext cx="996608" cy="410620"/>
          </a:xfrm>
          <a:prstGeom prst="rect">
            <a:avLst/>
          </a:prstGeom>
        </p:spPr>
      </p:pic>
      <p:pic>
        <p:nvPicPr>
          <p:cNvPr id="101" name="Picture 100" descr="A blue rectangle with white text&#10;&#10;Description automatically generated with low confidence">
            <a:extLst>
              <a:ext uri="{FF2B5EF4-FFF2-40B4-BE49-F238E27FC236}">
                <a16:creationId xmlns:a16="http://schemas.microsoft.com/office/drawing/2014/main" id="{5FA4F3C6-D3B5-BAB0-DEA4-15865D45BE99}"/>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3590364" y="5195724"/>
            <a:ext cx="770125" cy="410733"/>
          </a:xfrm>
          <a:prstGeom prst="rect">
            <a:avLst/>
          </a:prstGeom>
        </p:spPr>
      </p:pic>
      <p:pic>
        <p:nvPicPr>
          <p:cNvPr id="103" name="Picture 102" descr="A picture containing icon&#10;&#10;Description automatically generated">
            <a:extLst>
              <a:ext uri="{FF2B5EF4-FFF2-40B4-BE49-F238E27FC236}">
                <a16:creationId xmlns:a16="http://schemas.microsoft.com/office/drawing/2014/main" id="{5381A62D-9BD4-800C-5F24-4A111A80DC75}"/>
              </a:ext>
            </a:extLst>
          </p:cNvPr>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7610181" y="3560444"/>
            <a:ext cx="861457" cy="246377"/>
          </a:xfrm>
          <a:prstGeom prst="rect">
            <a:avLst/>
          </a:prstGeom>
        </p:spPr>
      </p:pic>
      <p:pic>
        <p:nvPicPr>
          <p:cNvPr id="105" name="Picture 104" descr="Logo, icon&#10;&#10;Description automatically generated">
            <a:extLst>
              <a:ext uri="{FF2B5EF4-FFF2-40B4-BE49-F238E27FC236}">
                <a16:creationId xmlns:a16="http://schemas.microsoft.com/office/drawing/2014/main" id="{7F618770-FCA3-9D92-AC4C-9E3208FE2FBF}"/>
              </a:ext>
            </a:extLst>
          </p:cNvPr>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2269330" y="5196280"/>
            <a:ext cx="437460" cy="437460"/>
          </a:xfrm>
          <a:prstGeom prst="rect">
            <a:avLst/>
          </a:prstGeom>
        </p:spPr>
      </p:pic>
      <p:pic>
        <p:nvPicPr>
          <p:cNvPr id="107" name="Picture 106" descr="A screenshot of a video game&#10;&#10;Description automatically generated with medium confidence">
            <a:extLst>
              <a:ext uri="{FF2B5EF4-FFF2-40B4-BE49-F238E27FC236}">
                <a16:creationId xmlns:a16="http://schemas.microsoft.com/office/drawing/2014/main" id="{D4011814-3AF3-D892-4CF7-F50C79C951B3}"/>
              </a:ext>
            </a:extLst>
          </p:cNvPr>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8718022" y="3226187"/>
            <a:ext cx="1065115" cy="264504"/>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F4C5800F-F432-5E32-F1BA-B899DA596B3C}"/>
              </a:ext>
            </a:extLst>
          </p:cNvPr>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10964891" y="1298816"/>
            <a:ext cx="923611" cy="391531"/>
          </a:xfrm>
          <a:prstGeom prst="rect">
            <a:avLst/>
          </a:prstGeom>
        </p:spPr>
      </p:pic>
      <p:pic>
        <p:nvPicPr>
          <p:cNvPr id="44" name="Picture 2" descr="Image result for dtcc.com logo">
            <a:extLst>
              <a:ext uri="{FF2B5EF4-FFF2-40B4-BE49-F238E27FC236}">
                <a16:creationId xmlns:a16="http://schemas.microsoft.com/office/drawing/2014/main" id="{70BBB2C8-5C8C-BA88-0CEA-869133C32FDF}"/>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7925356" y="1744760"/>
            <a:ext cx="459924" cy="4599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Logo&#10;&#10;Description automatically generated">
            <a:extLst>
              <a:ext uri="{FF2B5EF4-FFF2-40B4-BE49-F238E27FC236}">
                <a16:creationId xmlns:a16="http://schemas.microsoft.com/office/drawing/2014/main" id="{6DC23D82-2820-B7D0-C1EA-F94C14935079}"/>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6080533" y="1272946"/>
            <a:ext cx="857382" cy="482278"/>
          </a:xfrm>
          <a:prstGeom prst="rect">
            <a:avLst/>
          </a:prstGeom>
        </p:spPr>
      </p:pic>
      <p:pic>
        <p:nvPicPr>
          <p:cNvPr id="52" name="Picture 51" descr="Logo&#10;&#10;Description automatically generated">
            <a:extLst>
              <a:ext uri="{FF2B5EF4-FFF2-40B4-BE49-F238E27FC236}">
                <a16:creationId xmlns:a16="http://schemas.microsoft.com/office/drawing/2014/main" id="{E0AC96AA-F71E-3845-B63F-990E5059598F}"/>
              </a:ext>
            </a:extLst>
          </p:cNvPr>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8488672" y="5074580"/>
            <a:ext cx="1000510" cy="254818"/>
          </a:xfrm>
          <a:prstGeom prst="rect">
            <a:avLst/>
          </a:prstGeom>
        </p:spPr>
      </p:pic>
      <p:pic>
        <p:nvPicPr>
          <p:cNvPr id="98" name="Picture 97" descr="A red and white sign&#10;&#10;Description automatically generated with low confidence">
            <a:extLst>
              <a:ext uri="{FF2B5EF4-FFF2-40B4-BE49-F238E27FC236}">
                <a16:creationId xmlns:a16="http://schemas.microsoft.com/office/drawing/2014/main" id="{2088D9DA-959B-F847-B5CE-9C829E4D1A4D}"/>
              </a:ext>
            </a:extLst>
          </p:cNvPr>
          <p:cNvPicPr>
            <a:picLocks noChangeAspect="1"/>
          </p:cNvPicPr>
          <p:nvPr/>
        </p:nvPicPr>
        <p:blipFill>
          <a:blip r:embed="rId92">
            <a:extLst>
              <a:ext uri="{28A0092B-C50C-407E-A947-70E740481C1C}">
                <a14:useLocalDpi xmlns:a14="http://schemas.microsoft.com/office/drawing/2010/main" val="0"/>
              </a:ext>
            </a:extLst>
          </a:blip>
          <a:stretch>
            <a:fillRect/>
          </a:stretch>
        </p:blipFill>
        <p:spPr>
          <a:xfrm>
            <a:off x="10846986" y="5130745"/>
            <a:ext cx="1025432" cy="348486"/>
          </a:xfrm>
          <a:prstGeom prst="rect">
            <a:avLst/>
          </a:prstGeom>
        </p:spPr>
      </p:pic>
      <p:pic>
        <p:nvPicPr>
          <p:cNvPr id="100" name="Picture 99" descr="Text&#10;&#10;Description automatically generated with medium confidence">
            <a:extLst>
              <a:ext uri="{FF2B5EF4-FFF2-40B4-BE49-F238E27FC236}">
                <a16:creationId xmlns:a16="http://schemas.microsoft.com/office/drawing/2014/main" id="{30B92094-23E7-5B40-1946-0D41BECA0D1F}"/>
              </a:ext>
            </a:extLst>
          </p:cNvPr>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2224935" y="5873599"/>
            <a:ext cx="880450" cy="350377"/>
          </a:xfrm>
          <a:prstGeom prst="rect">
            <a:avLst/>
          </a:prstGeom>
        </p:spPr>
      </p:pic>
      <p:pic>
        <p:nvPicPr>
          <p:cNvPr id="72" name="Picture 71" descr="Logo, company name&#10;&#10;Description automatically generated">
            <a:extLst>
              <a:ext uri="{FF2B5EF4-FFF2-40B4-BE49-F238E27FC236}">
                <a16:creationId xmlns:a16="http://schemas.microsoft.com/office/drawing/2014/main" id="{0C77FD88-C87B-EEB1-8563-79007E62FBC1}"/>
              </a:ext>
            </a:extLst>
          </p:cNvPr>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8359577" y="3525591"/>
            <a:ext cx="1332043" cy="830246"/>
          </a:xfrm>
          <a:prstGeom prst="rect">
            <a:avLst/>
          </a:prstGeom>
        </p:spPr>
      </p:pic>
      <p:pic>
        <p:nvPicPr>
          <p:cNvPr id="99" name="Picture 98" descr="Text&#10;&#10;Description automatically generated with medium confidence">
            <a:extLst>
              <a:ext uri="{FF2B5EF4-FFF2-40B4-BE49-F238E27FC236}">
                <a16:creationId xmlns:a16="http://schemas.microsoft.com/office/drawing/2014/main" id="{1A0F5889-1487-02E0-27D6-C7415990F85D}"/>
              </a:ext>
            </a:extLst>
          </p:cNvPr>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2802797" y="1178622"/>
            <a:ext cx="555394" cy="598731"/>
          </a:xfrm>
          <a:prstGeom prst="rect">
            <a:avLst/>
          </a:prstGeom>
        </p:spPr>
      </p:pic>
      <p:pic>
        <p:nvPicPr>
          <p:cNvPr id="43" name="Picture 42">
            <a:extLst>
              <a:ext uri="{FF2B5EF4-FFF2-40B4-BE49-F238E27FC236}">
                <a16:creationId xmlns:a16="http://schemas.microsoft.com/office/drawing/2014/main" id="{1878D6A0-17FA-D49F-06A5-3BC1CB63BA0E}"/>
              </a:ext>
            </a:extLst>
          </p:cNvPr>
          <p:cNvPicPr>
            <a:picLocks noChangeAspect="1"/>
          </p:cNvPicPr>
          <p:nvPr/>
        </p:nvPicPr>
        <p:blipFill>
          <a:blip r:embed="rId96"/>
          <a:stretch>
            <a:fillRect/>
          </a:stretch>
        </p:blipFill>
        <p:spPr>
          <a:xfrm>
            <a:off x="2772204" y="2127820"/>
            <a:ext cx="1566497" cy="881154"/>
          </a:xfrm>
          <a:prstGeom prst="rect">
            <a:avLst/>
          </a:prstGeom>
        </p:spPr>
      </p:pic>
      <p:pic>
        <p:nvPicPr>
          <p:cNvPr id="50" name="Picture 49">
            <a:extLst>
              <a:ext uri="{FF2B5EF4-FFF2-40B4-BE49-F238E27FC236}">
                <a16:creationId xmlns:a16="http://schemas.microsoft.com/office/drawing/2014/main" id="{D3DB1087-0506-F7DF-30E7-9B579621D3A5}"/>
              </a:ext>
            </a:extLst>
          </p:cNvPr>
          <p:cNvPicPr>
            <a:picLocks noChangeAspect="1"/>
          </p:cNvPicPr>
          <p:nvPr/>
        </p:nvPicPr>
        <p:blipFill>
          <a:blip r:embed="rId97"/>
          <a:stretch>
            <a:fillRect/>
          </a:stretch>
        </p:blipFill>
        <p:spPr>
          <a:xfrm>
            <a:off x="5300619" y="2695685"/>
            <a:ext cx="922006" cy="326440"/>
          </a:xfrm>
          <a:prstGeom prst="rect">
            <a:avLst/>
          </a:prstGeom>
        </p:spPr>
      </p:pic>
      <p:pic>
        <p:nvPicPr>
          <p:cNvPr id="58" name="Picture 57">
            <a:extLst>
              <a:ext uri="{FF2B5EF4-FFF2-40B4-BE49-F238E27FC236}">
                <a16:creationId xmlns:a16="http://schemas.microsoft.com/office/drawing/2014/main" id="{16082D80-151D-61C9-A2EC-A592A7701671}"/>
              </a:ext>
            </a:extLst>
          </p:cNvPr>
          <p:cNvPicPr>
            <a:picLocks noChangeAspect="1"/>
          </p:cNvPicPr>
          <p:nvPr/>
        </p:nvPicPr>
        <p:blipFill>
          <a:blip r:embed="rId98"/>
          <a:stretch>
            <a:fillRect/>
          </a:stretch>
        </p:blipFill>
        <p:spPr>
          <a:xfrm>
            <a:off x="9657659" y="3566423"/>
            <a:ext cx="952281" cy="475495"/>
          </a:xfrm>
          <a:prstGeom prst="rect">
            <a:avLst/>
          </a:prstGeom>
        </p:spPr>
      </p:pic>
      <p:pic>
        <p:nvPicPr>
          <p:cNvPr id="64" name="Picture 63">
            <a:extLst>
              <a:ext uri="{FF2B5EF4-FFF2-40B4-BE49-F238E27FC236}">
                <a16:creationId xmlns:a16="http://schemas.microsoft.com/office/drawing/2014/main" id="{2698DEE4-FACC-D21B-A089-250530C001C7}"/>
              </a:ext>
            </a:extLst>
          </p:cNvPr>
          <p:cNvPicPr>
            <a:picLocks noChangeAspect="1"/>
          </p:cNvPicPr>
          <p:nvPr/>
        </p:nvPicPr>
        <p:blipFill>
          <a:blip r:embed="rId99"/>
          <a:stretch>
            <a:fillRect/>
          </a:stretch>
        </p:blipFill>
        <p:spPr>
          <a:xfrm>
            <a:off x="3616795" y="1946824"/>
            <a:ext cx="902191" cy="242856"/>
          </a:xfrm>
          <a:prstGeom prst="rect">
            <a:avLst/>
          </a:prstGeom>
        </p:spPr>
      </p:pic>
      <p:pic>
        <p:nvPicPr>
          <p:cNvPr id="102" name="Picture 101">
            <a:extLst>
              <a:ext uri="{FF2B5EF4-FFF2-40B4-BE49-F238E27FC236}">
                <a16:creationId xmlns:a16="http://schemas.microsoft.com/office/drawing/2014/main" id="{F7EAA4E0-5971-BFD9-D14E-19AC4B374B01}"/>
              </a:ext>
            </a:extLst>
          </p:cNvPr>
          <p:cNvPicPr>
            <a:picLocks noChangeAspect="1"/>
          </p:cNvPicPr>
          <p:nvPr/>
        </p:nvPicPr>
        <p:blipFill>
          <a:blip r:embed="rId100"/>
          <a:stretch>
            <a:fillRect/>
          </a:stretch>
        </p:blipFill>
        <p:spPr>
          <a:xfrm>
            <a:off x="10360207" y="1940618"/>
            <a:ext cx="1533383" cy="368280"/>
          </a:xfrm>
          <a:prstGeom prst="rect">
            <a:avLst/>
          </a:prstGeom>
        </p:spPr>
      </p:pic>
      <p:pic>
        <p:nvPicPr>
          <p:cNvPr id="10" name="Picture 9">
            <a:extLst>
              <a:ext uri="{FF2B5EF4-FFF2-40B4-BE49-F238E27FC236}">
                <a16:creationId xmlns:a16="http://schemas.microsoft.com/office/drawing/2014/main" id="{1E0DD06C-3F0E-55ED-0F83-5670CA8DC60C}"/>
              </a:ext>
            </a:extLst>
          </p:cNvPr>
          <p:cNvPicPr>
            <a:picLocks noChangeAspect="1"/>
          </p:cNvPicPr>
          <p:nvPr/>
        </p:nvPicPr>
        <p:blipFill>
          <a:blip r:embed="rId101"/>
          <a:stretch>
            <a:fillRect/>
          </a:stretch>
        </p:blipFill>
        <p:spPr>
          <a:xfrm>
            <a:off x="2362685" y="2893405"/>
            <a:ext cx="887085" cy="191725"/>
          </a:xfrm>
          <a:prstGeom prst="rect">
            <a:avLst/>
          </a:prstGeom>
        </p:spPr>
      </p:pic>
      <p:pic>
        <p:nvPicPr>
          <p:cNvPr id="54" name="Picture 53">
            <a:extLst>
              <a:ext uri="{FF2B5EF4-FFF2-40B4-BE49-F238E27FC236}">
                <a16:creationId xmlns:a16="http://schemas.microsoft.com/office/drawing/2014/main" id="{12C9A14E-F027-3F0C-BED2-4C88247BC0CE}"/>
              </a:ext>
            </a:extLst>
          </p:cNvPr>
          <p:cNvPicPr>
            <a:picLocks noChangeAspect="1"/>
          </p:cNvPicPr>
          <p:nvPr/>
        </p:nvPicPr>
        <p:blipFill>
          <a:blip r:embed="rId102" cstate="screen">
            <a:extLst>
              <a:ext uri="{28A0092B-C50C-407E-A947-70E740481C1C}">
                <a14:useLocalDpi xmlns:a14="http://schemas.microsoft.com/office/drawing/2010/main"/>
              </a:ext>
            </a:extLst>
          </a:blip>
          <a:stretch>
            <a:fillRect/>
          </a:stretch>
        </p:blipFill>
        <p:spPr>
          <a:xfrm>
            <a:off x="3392702" y="2841410"/>
            <a:ext cx="1769360" cy="247669"/>
          </a:xfrm>
          <a:prstGeom prst="rect">
            <a:avLst/>
          </a:prstGeom>
        </p:spPr>
      </p:pic>
      <p:pic>
        <p:nvPicPr>
          <p:cNvPr id="41" name="Picture 40">
            <a:extLst>
              <a:ext uri="{FF2B5EF4-FFF2-40B4-BE49-F238E27FC236}">
                <a16:creationId xmlns:a16="http://schemas.microsoft.com/office/drawing/2014/main" id="{9F56B63D-3FDF-FE04-573C-7A398506731F}"/>
              </a:ext>
            </a:extLst>
          </p:cNvPr>
          <p:cNvPicPr>
            <a:picLocks noChangeAspect="1"/>
          </p:cNvPicPr>
          <p:nvPr/>
        </p:nvPicPr>
        <p:blipFill>
          <a:blip r:embed="rId103"/>
          <a:stretch>
            <a:fillRect/>
          </a:stretch>
        </p:blipFill>
        <p:spPr>
          <a:xfrm>
            <a:off x="167895" y="5802009"/>
            <a:ext cx="1878435" cy="439949"/>
          </a:xfrm>
          <a:prstGeom prst="rect">
            <a:avLst/>
          </a:prstGeom>
        </p:spPr>
      </p:pic>
      <p:pic>
        <p:nvPicPr>
          <p:cNvPr id="68" name="Picture 67">
            <a:extLst>
              <a:ext uri="{FF2B5EF4-FFF2-40B4-BE49-F238E27FC236}">
                <a16:creationId xmlns:a16="http://schemas.microsoft.com/office/drawing/2014/main" id="{73295CF4-8E0A-BC00-F879-E61870CE790C}"/>
              </a:ext>
            </a:extLst>
          </p:cNvPr>
          <p:cNvPicPr>
            <a:picLocks noChangeAspect="1"/>
          </p:cNvPicPr>
          <p:nvPr/>
        </p:nvPicPr>
        <p:blipFill>
          <a:blip r:embed="rId104"/>
          <a:stretch>
            <a:fillRect/>
          </a:stretch>
        </p:blipFill>
        <p:spPr>
          <a:xfrm>
            <a:off x="3233112" y="5623471"/>
            <a:ext cx="1211910" cy="762493"/>
          </a:xfrm>
          <a:prstGeom prst="rect">
            <a:avLst/>
          </a:prstGeom>
        </p:spPr>
      </p:pic>
      <p:pic>
        <p:nvPicPr>
          <p:cNvPr id="71" name="Picture 70">
            <a:extLst>
              <a:ext uri="{FF2B5EF4-FFF2-40B4-BE49-F238E27FC236}">
                <a16:creationId xmlns:a16="http://schemas.microsoft.com/office/drawing/2014/main" id="{F5988CDF-212A-C4B7-517C-1616AC7464D5}"/>
              </a:ext>
            </a:extLst>
          </p:cNvPr>
          <p:cNvPicPr>
            <a:picLocks noChangeAspect="1"/>
          </p:cNvPicPr>
          <p:nvPr/>
        </p:nvPicPr>
        <p:blipFill>
          <a:blip r:embed="rId105"/>
          <a:stretch>
            <a:fillRect/>
          </a:stretch>
        </p:blipFill>
        <p:spPr>
          <a:xfrm>
            <a:off x="10646994" y="5525792"/>
            <a:ext cx="1405336" cy="852770"/>
          </a:xfrm>
          <a:prstGeom prst="rect">
            <a:avLst/>
          </a:prstGeom>
        </p:spPr>
      </p:pic>
      <p:pic>
        <p:nvPicPr>
          <p:cNvPr id="104" name="Picture 103">
            <a:extLst>
              <a:ext uri="{FF2B5EF4-FFF2-40B4-BE49-F238E27FC236}">
                <a16:creationId xmlns:a16="http://schemas.microsoft.com/office/drawing/2014/main" id="{454B1E21-E942-726E-E85C-53D3B4316E95}"/>
              </a:ext>
            </a:extLst>
          </p:cNvPr>
          <p:cNvPicPr>
            <a:picLocks noChangeAspect="1"/>
          </p:cNvPicPr>
          <p:nvPr/>
        </p:nvPicPr>
        <p:blipFill>
          <a:blip r:embed="rId106"/>
          <a:stretch>
            <a:fillRect/>
          </a:stretch>
        </p:blipFill>
        <p:spPr>
          <a:xfrm>
            <a:off x="7546907" y="5620575"/>
            <a:ext cx="574899" cy="594541"/>
          </a:xfrm>
          <a:prstGeom prst="rect">
            <a:avLst/>
          </a:prstGeom>
        </p:spPr>
      </p:pic>
      <p:pic>
        <p:nvPicPr>
          <p:cNvPr id="106" name="Picture 105">
            <a:extLst>
              <a:ext uri="{FF2B5EF4-FFF2-40B4-BE49-F238E27FC236}">
                <a16:creationId xmlns:a16="http://schemas.microsoft.com/office/drawing/2014/main" id="{3F2CC2F7-7AD9-51E4-38AD-9636D77973A5}"/>
              </a:ext>
            </a:extLst>
          </p:cNvPr>
          <p:cNvPicPr>
            <a:picLocks noChangeAspect="1"/>
          </p:cNvPicPr>
          <p:nvPr/>
        </p:nvPicPr>
        <p:blipFill>
          <a:blip r:embed="rId107"/>
          <a:stretch>
            <a:fillRect/>
          </a:stretch>
        </p:blipFill>
        <p:spPr>
          <a:xfrm>
            <a:off x="4602664" y="5891072"/>
            <a:ext cx="1373300" cy="315430"/>
          </a:xfrm>
          <a:prstGeom prst="rect">
            <a:avLst/>
          </a:prstGeom>
        </p:spPr>
      </p:pic>
      <p:pic>
        <p:nvPicPr>
          <p:cNvPr id="26" name="Picture 25">
            <a:extLst>
              <a:ext uri="{FF2B5EF4-FFF2-40B4-BE49-F238E27FC236}">
                <a16:creationId xmlns:a16="http://schemas.microsoft.com/office/drawing/2014/main" id="{E20EFF80-08C5-263F-C69A-6A049E348348}"/>
              </a:ext>
            </a:extLst>
          </p:cNvPr>
          <p:cNvPicPr>
            <a:picLocks noChangeAspect="1"/>
          </p:cNvPicPr>
          <p:nvPr/>
        </p:nvPicPr>
        <p:blipFill>
          <a:blip r:embed="rId108"/>
          <a:stretch>
            <a:fillRect/>
          </a:stretch>
        </p:blipFill>
        <p:spPr>
          <a:xfrm>
            <a:off x="8532576" y="4570512"/>
            <a:ext cx="911247" cy="289392"/>
          </a:xfrm>
          <a:prstGeom prst="rect">
            <a:avLst/>
          </a:prstGeom>
        </p:spPr>
      </p:pic>
    </p:spTree>
    <p:extLst>
      <p:ext uri="{BB962C8B-B14F-4D97-AF65-F5344CB8AC3E}">
        <p14:creationId xmlns:p14="http://schemas.microsoft.com/office/powerpoint/2010/main" val="171363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4" name="TextBox 13">
            <a:extLst>
              <a:ext uri="{FF2B5EF4-FFF2-40B4-BE49-F238E27FC236}">
                <a16:creationId xmlns:a16="http://schemas.microsoft.com/office/drawing/2014/main" id="{33A36AF1-FFFC-4091-AF5B-6D557A616FF2}"/>
              </a:ext>
            </a:extLst>
          </p:cNvPr>
          <p:cNvSpPr txBox="1"/>
          <p:nvPr/>
        </p:nvSpPr>
        <p:spPr>
          <a:xfrm>
            <a:off x="216506" y="419427"/>
            <a:ext cx="6136104" cy="584775"/>
          </a:xfrm>
          <a:prstGeom prst="rect">
            <a:avLst/>
          </a:prstGeom>
          <a:noFill/>
        </p:spPr>
        <p:txBody>
          <a:bodyPr wrap="square">
            <a:spAutoFit/>
          </a:bodyPr>
          <a:lstStyle/>
          <a:p>
            <a:pPr lvl="0">
              <a:buClr>
                <a:schemeClr val="dk1"/>
              </a:buClr>
              <a:buSzPts val="4000"/>
            </a:pPr>
            <a:r>
              <a:rPr lang="en-US" sz="3200" b="1">
                <a:latin typeface="Calibri" panose="020F0502020204030204" pitchFamily="34" charset="0"/>
                <a:ea typeface="Times New Roman" panose="02020603050405020304" pitchFamily="18" charset="0"/>
              </a:rPr>
              <a:t>Today’s Speakers</a:t>
            </a:r>
            <a:endParaRPr lang="en-US" sz="3200" b="1">
              <a:solidFill>
                <a:schemeClr val="dk1"/>
              </a:solidFill>
              <a:latin typeface="Calibri" panose="020F0502020204030204" pitchFamily="34" charset="0"/>
              <a:cs typeface="Calibri" panose="020F0502020204030204" pitchFamily="34" charset="0"/>
            </a:endParaRPr>
          </a:p>
        </p:txBody>
      </p:sp>
      <p:sp>
        <p:nvSpPr>
          <p:cNvPr id="9" name="Google Shape;328;p6">
            <a:extLst>
              <a:ext uri="{FF2B5EF4-FFF2-40B4-BE49-F238E27FC236}">
                <a16:creationId xmlns:a16="http://schemas.microsoft.com/office/drawing/2014/main" id="{A7F994E6-5AA2-46A7-AB3D-D20873BAF20A}"/>
              </a:ext>
            </a:extLst>
          </p:cNvPr>
          <p:cNvSpPr/>
          <p:nvPr/>
        </p:nvSpPr>
        <p:spPr>
          <a:xfrm>
            <a:off x="8849261" y="1599083"/>
            <a:ext cx="3157630" cy="830956"/>
          </a:xfrm>
          <a:prstGeom prst="rect">
            <a:avLst/>
          </a:prstGeom>
          <a:noFill/>
          <a:ln>
            <a:noFill/>
          </a:ln>
        </p:spPr>
        <p:txBody>
          <a:bodyPr spcFirstLastPara="1" wrap="square" lIns="90000" tIns="45700" rIns="91425" bIns="45700" anchor="t" anchorCtr="0">
            <a:spAutoFit/>
          </a:bodyPr>
          <a:lstStyle/>
          <a:p>
            <a:pPr marL="342900" indent="-342900">
              <a:buClr>
                <a:srgbClr val="FF0000"/>
              </a:buClr>
              <a:buSzPts val="2400"/>
              <a:buFont typeface="Wingdings" panose="05000000000000000000" pitchFamily="2" charset="2"/>
              <a:buChar char="§"/>
            </a:pPr>
            <a:endParaRPr lang="en-US" sz="2800">
              <a:solidFill>
                <a:srgbClr val="201F1E"/>
              </a:solidFill>
              <a:latin typeface="Calibri" panose="020F0502020204030204" pitchFamily="34" charset="0"/>
            </a:endParaRPr>
          </a:p>
          <a:p>
            <a:pPr marL="342900" marR="0" lvl="0" indent="-342900" algn="l" rtl="0">
              <a:lnSpc>
                <a:spcPct val="100000"/>
              </a:lnSpc>
              <a:spcBef>
                <a:spcPts val="0"/>
              </a:spcBef>
              <a:spcAft>
                <a:spcPts val="0"/>
              </a:spcAft>
              <a:buClr>
                <a:srgbClr val="FF0000"/>
              </a:buClr>
              <a:buSzPts val="2400"/>
              <a:buFont typeface="Wingdings" panose="05000000000000000000" pitchFamily="2" charset="2"/>
              <a:buChar char="§"/>
            </a:pPr>
            <a:endParaRPr sz="2000" b="0" i="0" u="none" strike="noStrike" cap="none">
              <a:solidFill>
                <a:schemeClr val="dk1"/>
              </a:solidFill>
              <a:latin typeface="Arial"/>
              <a:ea typeface="Arial"/>
              <a:cs typeface="Arial"/>
              <a:sym typeface="Arial"/>
            </a:endParaRPr>
          </a:p>
        </p:txBody>
      </p:sp>
      <p:sp>
        <p:nvSpPr>
          <p:cNvPr id="328" name="Google Shape;328;p6"/>
          <p:cNvSpPr/>
          <p:nvPr/>
        </p:nvSpPr>
        <p:spPr>
          <a:xfrm>
            <a:off x="3131916" y="1550233"/>
            <a:ext cx="2531988" cy="1508065"/>
          </a:xfrm>
          <a:prstGeom prst="rect">
            <a:avLst/>
          </a:prstGeom>
          <a:noFill/>
          <a:ln>
            <a:noFill/>
          </a:ln>
        </p:spPr>
        <p:txBody>
          <a:bodyPr spcFirstLastPara="1" wrap="square" lIns="90000" tIns="45700" rIns="91425" bIns="45700" anchor="t" anchorCtr="0">
            <a:spAutoFit/>
          </a:bodyPr>
          <a:lstStyle/>
          <a:p>
            <a:pPr marL="285750" marR="0" lvl="0" indent="-133350" algn="l" rtl="0">
              <a:lnSpc>
                <a:spcPct val="100000"/>
              </a:lnSpc>
              <a:spcBef>
                <a:spcPts val="0"/>
              </a:spcBef>
              <a:spcAft>
                <a:spcPts val="0"/>
              </a:spcAft>
              <a:buClr>
                <a:srgbClr val="C00000"/>
              </a:buClr>
              <a:buSzPts val="2400"/>
              <a:buFont typeface="Noto Sans Symbols"/>
              <a:buNone/>
            </a:pPr>
            <a:endParaRPr lang="en-US" sz="2000" b="0" i="0" u="none" strike="noStrike" cap="none">
              <a:solidFill>
                <a:schemeClr val="dk1"/>
              </a:solidFill>
              <a:latin typeface="Calibri" panose="020F0502020204030204" pitchFamily="34" charset="0"/>
              <a:cs typeface="Calibri" panose="020F0502020204030204" pitchFamily="34" charset="0"/>
              <a:sym typeface="Arial"/>
            </a:endParaRPr>
          </a:p>
          <a:p>
            <a:pPr marL="342900" indent="-342900">
              <a:buClr>
                <a:srgbClr val="FF0000"/>
              </a:buClr>
              <a:buSzPts val="2400"/>
              <a:buFont typeface="Wingdings" panose="05000000000000000000" pitchFamily="2" charset="2"/>
              <a:buChar char="§"/>
            </a:pPr>
            <a:endParaRPr lang="es-GT" sz="2400" b="1">
              <a:solidFill>
                <a:srgbClr val="201F1E"/>
              </a:solidFill>
              <a:latin typeface="Calibri" panose="020F0502020204030204" pitchFamily="34" charset="0"/>
              <a:cs typeface="Calibri" panose="020F0502020204030204" pitchFamily="34" charset="0"/>
            </a:endParaRPr>
          </a:p>
          <a:p>
            <a:pPr marL="342900" indent="-342900">
              <a:buClr>
                <a:srgbClr val="FF0000"/>
              </a:buClr>
              <a:buSzPts val="2400"/>
              <a:buFont typeface="Wingdings" panose="05000000000000000000" pitchFamily="2" charset="2"/>
              <a:buChar char="§"/>
            </a:pPr>
            <a:endParaRPr lang="es-GT" sz="2400" b="1">
              <a:solidFill>
                <a:srgbClr val="201F1E"/>
              </a:solidFill>
              <a:latin typeface="Calibri" panose="020F0502020204030204" pitchFamily="34" charset="0"/>
              <a:cs typeface="Calibri" panose="020F0502020204030204" pitchFamily="34" charset="0"/>
            </a:endParaRPr>
          </a:p>
          <a:p>
            <a:pPr marL="342900" indent="-342900">
              <a:buClr>
                <a:srgbClr val="FF0000"/>
              </a:buClr>
              <a:buSzPts val="2400"/>
              <a:buFont typeface="Wingdings" panose="05000000000000000000" pitchFamily="2" charset="2"/>
              <a:buChar char="§"/>
            </a:pPr>
            <a:endParaRPr lang="es-GT" sz="2400" b="1">
              <a:solidFill>
                <a:srgbClr val="201F1E"/>
              </a:solidFill>
              <a:latin typeface="Calibri" panose="020F050202020403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273814F2-A04A-331F-D952-8A9D6DB2FAC5}"/>
              </a:ext>
            </a:extLst>
          </p:cNvPr>
          <p:cNvSpPr txBox="1"/>
          <p:nvPr/>
        </p:nvSpPr>
        <p:spPr>
          <a:xfrm>
            <a:off x="2887935" y="2617915"/>
            <a:ext cx="3296508" cy="1785104"/>
          </a:xfrm>
          <a:prstGeom prst="rect">
            <a:avLst/>
          </a:prstGeom>
          <a:noFill/>
        </p:spPr>
        <p:txBody>
          <a:bodyPr wrap="square" lIns="91440" tIns="45720" rIns="91440" bIns="45720" rtlCol="0" anchor="t">
            <a:spAutoFit/>
          </a:bodyPr>
          <a:lstStyle/>
          <a:p>
            <a:pPr marL="342900" indent="-342900">
              <a:buClr>
                <a:srgbClr val="FF0000"/>
              </a:buClr>
              <a:buFont typeface="Wingdings" panose="05000000000000000000" pitchFamily="2" charset="2"/>
              <a:buChar char="§"/>
            </a:pPr>
            <a:r>
              <a:rPr lang="en-US" sz="2400" b="1" i="0">
                <a:solidFill>
                  <a:srgbClr val="333333"/>
                </a:solidFill>
                <a:effectLst/>
                <a:latin typeface="Calibri" panose="020F0502020204030204" pitchFamily="34" charset="0"/>
                <a:cs typeface="Calibri" panose="020F0502020204030204" pitchFamily="34" charset="0"/>
              </a:rPr>
              <a:t>Chris Paden, </a:t>
            </a:r>
            <a:br>
              <a:rPr lang="en-US" sz="2400" b="1" i="0">
                <a:solidFill>
                  <a:srgbClr val="333333"/>
                </a:solidFill>
                <a:effectLst/>
                <a:latin typeface="Calibri" panose="020F0502020204030204" pitchFamily="34" charset="0"/>
                <a:cs typeface="Calibri" panose="020F0502020204030204" pitchFamily="34" charset="0"/>
              </a:rPr>
            </a:br>
            <a:r>
              <a:rPr lang="en-US" sz="2400" b="0" i="0">
                <a:solidFill>
                  <a:srgbClr val="333333"/>
                </a:solidFill>
                <a:effectLst/>
                <a:latin typeface="Calibri" panose="020F0502020204030204" pitchFamily="34" charset="0"/>
                <a:cs typeface="Calibri" panose="020F0502020204030204" pitchFamily="34" charset="0"/>
              </a:rPr>
              <a:t>Senior Director, Contingent Workforce Strategies Council</a:t>
            </a:r>
          </a:p>
          <a:p>
            <a:pPr marL="342900" indent="-342900">
              <a:buClr>
                <a:srgbClr val="FF0000"/>
              </a:buClr>
              <a:buFont typeface="Wingdings" panose="05000000000000000000" pitchFamily="2" charset="2"/>
              <a:buChar char="§"/>
            </a:pPr>
            <a:endParaRPr lang="es-GT"/>
          </a:p>
        </p:txBody>
      </p:sp>
      <p:sp>
        <p:nvSpPr>
          <p:cNvPr id="13" name="TextBox 12">
            <a:extLst>
              <a:ext uri="{FF2B5EF4-FFF2-40B4-BE49-F238E27FC236}">
                <a16:creationId xmlns:a16="http://schemas.microsoft.com/office/drawing/2014/main" id="{AD3CEDAF-51CA-6993-7162-429746933D62}"/>
              </a:ext>
            </a:extLst>
          </p:cNvPr>
          <p:cNvSpPr txBox="1"/>
          <p:nvPr/>
        </p:nvSpPr>
        <p:spPr>
          <a:xfrm>
            <a:off x="8340841" y="2617915"/>
            <a:ext cx="3157629" cy="1200329"/>
          </a:xfrm>
          <a:prstGeom prst="rect">
            <a:avLst/>
          </a:prstGeom>
          <a:noFill/>
        </p:spPr>
        <p:txBody>
          <a:bodyPr wrap="square" lIns="91440" tIns="45720" rIns="91440" bIns="45720" anchor="t">
            <a:spAutoFit/>
          </a:bodyPr>
          <a:lstStyle/>
          <a:p>
            <a:pPr marL="342900" indent="-342900">
              <a:buClr>
                <a:srgbClr val="FF0000"/>
              </a:buClr>
              <a:buFont typeface="Wingdings" panose="05000000000000000000" pitchFamily="2" charset="2"/>
              <a:buChar char="§"/>
            </a:pPr>
            <a:r>
              <a:rPr lang="en-US" sz="2400" b="1">
                <a:solidFill>
                  <a:srgbClr val="333333"/>
                </a:solidFill>
                <a:latin typeface="Calibri"/>
                <a:cs typeface="Calibri"/>
              </a:rPr>
              <a:t>Jenn Simon, </a:t>
            </a:r>
            <a:r>
              <a:rPr lang="en-US" sz="2400">
                <a:solidFill>
                  <a:srgbClr val="333333"/>
                </a:solidFill>
                <a:latin typeface="Calibri"/>
                <a:cs typeface="Calibri"/>
              </a:rPr>
              <a:t>Workforce</a:t>
            </a:r>
            <a:r>
              <a:rPr lang="en-US" sz="2400" b="1">
                <a:solidFill>
                  <a:srgbClr val="333333"/>
                </a:solidFill>
                <a:latin typeface="Calibri"/>
                <a:cs typeface="Calibri"/>
              </a:rPr>
              <a:t> </a:t>
            </a:r>
            <a:r>
              <a:rPr lang="en-US" sz="2400">
                <a:solidFill>
                  <a:srgbClr val="333333"/>
                </a:solidFill>
                <a:latin typeface="Calibri"/>
                <a:cs typeface="Calibri"/>
              </a:rPr>
              <a:t>Strategies Research Director</a:t>
            </a:r>
            <a:endParaRPr lang="en-US" sz="1400" i="0">
              <a:solidFill>
                <a:srgbClr val="333333"/>
              </a:solidFill>
              <a:effectLst/>
              <a:latin typeface="Calibri" panose="020F0502020204030204" pitchFamily="34" charset="0"/>
              <a:cs typeface="Calibri" panose="020F0502020204030204" pitchFamily="34" charset="0"/>
            </a:endParaRPr>
          </a:p>
        </p:txBody>
      </p:sp>
      <p:pic>
        <p:nvPicPr>
          <p:cNvPr id="1026" name="Picture 2" descr="Chris Paden">
            <a:extLst>
              <a:ext uri="{FF2B5EF4-FFF2-40B4-BE49-F238E27FC236}">
                <a16:creationId xmlns:a16="http://schemas.microsoft.com/office/drawing/2014/main" id="{BC3C1626-2F34-2097-13E9-5784986AB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116" y="2437490"/>
            <a:ext cx="1071631" cy="16167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916F04F-8EAD-F60F-5592-DCAE16DBDD4F}"/>
              </a:ext>
            </a:extLst>
          </p:cNvPr>
          <p:cNvPicPr>
            <a:picLocks noChangeAspect="1"/>
          </p:cNvPicPr>
          <p:nvPr/>
        </p:nvPicPr>
        <p:blipFill>
          <a:blip r:embed="rId4"/>
          <a:stretch>
            <a:fillRect/>
          </a:stretch>
        </p:blipFill>
        <p:spPr>
          <a:xfrm>
            <a:off x="6930018" y="2435844"/>
            <a:ext cx="1073304" cy="15867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Free Data Visualization Tools | PCMag">
            <a:extLst>
              <a:ext uri="{FF2B5EF4-FFF2-40B4-BE49-F238E27FC236}">
                <a16:creationId xmlns:a16="http://schemas.microsoft.com/office/drawing/2014/main" id="{2776DD90-7207-E374-989A-BD58C46B1C7F}"/>
              </a:ext>
            </a:extLst>
          </p:cNvPr>
          <p:cNvPicPr>
            <a:picLocks noChangeAspect="1" noChangeArrowheads="1"/>
          </p:cNvPicPr>
          <p:nvPr/>
        </p:nvPicPr>
        <p:blipFill>
          <a:blip r:embed="rId2">
            <a:alphaModFix amt="21000"/>
            <a:extLst>
              <a:ext uri="{28A0092B-C50C-407E-A947-70E740481C1C}">
                <a14:useLocalDpi xmlns:a14="http://schemas.microsoft.com/office/drawing/2010/main" val="0"/>
              </a:ext>
            </a:extLst>
          </a:blip>
          <a:srcRect/>
          <a:stretch>
            <a:fillRect/>
          </a:stretch>
        </p:blipFill>
        <p:spPr bwMode="auto">
          <a:xfrm>
            <a:off x="0" y="0"/>
            <a:ext cx="12192000" cy="68636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4EE066-082C-2553-E210-B3C36E55E21E}"/>
              </a:ext>
            </a:extLst>
          </p:cNvPr>
          <p:cNvSpPr>
            <a:spLocks noGrp="1"/>
          </p:cNvSpPr>
          <p:nvPr>
            <p:ph type="title"/>
          </p:nvPr>
        </p:nvSpPr>
        <p:spPr>
          <a:xfrm>
            <a:off x="497149" y="443883"/>
            <a:ext cx="7874492" cy="506027"/>
          </a:xfrm>
        </p:spPr>
        <p:txBody>
          <a:bodyPr/>
          <a:lstStyle/>
          <a:p>
            <a:pPr algn="l"/>
            <a:r>
              <a:rPr lang="en-US">
                <a:latin typeface="Calibri" panose="020F0502020204030204" pitchFamily="34" charset="0"/>
                <a:cs typeface="Calibri" panose="020F0502020204030204" pitchFamily="34" charset="0"/>
              </a:rPr>
              <a:t>What to Expect in Today’s Webinar</a:t>
            </a:r>
          </a:p>
        </p:txBody>
      </p:sp>
      <p:sp>
        <p:nvSpPr>
          <p:cNvPr id="4" name="TextBox 3">
            <a:extLst>
              <a:ext uri="{FF2B5EF4-FFF2-40B4-BE49-F238E27FC236}">
                <a16:creationId xmlns:a16="http://schemas.microsoft.com/office/drawing/2014/main" id="{D96CD97C-8202-3086-1A84-477DEE0E6192}"/>
              </a:ext>
            </a:extLst>
          </p:cNvPr>
          <p:cNvSpPr txBox="1"/>
          <p:nvPr/>
        </p:nvSpPr>
        <p:spPr>
          <a:xfrm>
            <a:off x="1247722" y="1443841"/>
            <a:ext cx="3429144" cy="3970318"/>
          </a:xfrm>
          <a:prstGeom prst="rect">
            <a:avLst/>
          </a:prstGeom>
          <a:noFill/>
        </p:spPr>
        <p:txBody>
          <a:bodyPr wrap="none" rtlCol="0">
            <a:spAutoFit/>
          </a:bodyPr>
          <a:lstStyle/>
          <a:p>
            <a:r>
              <a:rPr lang="en-US" sz="1800"/>
              <a:t>Discuss Different Types of Data</a:t>
            </a:r>
          </a:p>
          <a:p>
            <a:endParaRPr lang="en-US" sz="1800"/>
          </a:p>
          <a:p>
            <a:r>
              <a:rPr lang="en-US" sz="1800"/>
              <a:t>Talent Intelligence</a:t>
            </a:r>
          </a:p>
          <a:p>
            <a:pPr marL="285750" indent="-285750">
              <a:buFont typeface="Arial" panose="020B0604020202020204" pitchFamily="34" charset="0"/>
              <a:buChar char="•"/>
            </a:pPr>
            <a:r>
              <a:rPr lang="en-US"/>
              <a:t>DE&amp;I Metrics</a:t>
            </a:r>
          </a:p>
          <a:p>
            <a:pPr marL="285750" indent="-285750">
              <a:buFont typeface="Arial" panose="020B0604020202020204" pitchFamily="34" charset="0"/>
              <a:buChar char="•"/>
            </a:pPr>
            <a:r>
              <a:rPr lang="en-US"/>
              <a:t>Sourcing Metrics</a:t>
            </a:r>
          </a:p>
          <a:p>
            <a:pPr marL="285750" indent="-285750">
              <a:buFont typeface="Arial" panose="020B0604020202020204" pitchFamily="34" charset="0"/>
              <a:buChar char="•"/>
            </a:pPr>
            <a:r>
              <a:rPr lang="en-US"/>
              <a:t>Data Mandates</a:t>
            </a:r>
          </a:p>
          <a:p>
            <a:endParaRPr lang="en-US" sz="1800"/>
          </a:p>
          <a:p>
            <a:r>
              <a:rPr lang="en-US" sz="1800"/>
              <a:t>Operational Intelligence</a:t>
            </a:r>
          </a:p>
          <a:p>
            <a:pPr marL="285750" indent="-285750">
              <a:buFont typeface="Arial" panose="020B0604020202020204" pitchFamily="34" charset="0"/>
              <a:buChar char="•"/>
            </a:pPr>
            <a:r>
              <a:rPr lang="en-US"/>
              <a:t>Program Dashboards</a:t>
            </a:r>
          </a:p>
          <a:p>
            <a:pPr marL="285750" indent="-285750">
              <a:buFont typeface="Arial" panose="020B0604020202020204" pitchFamily="34" charset="0"/>
              <a:buChar char="•"/>
            </a:pPr>
            <a:r>
              <a:rPr lang="en-US"/>
              <a:t>Supplier Scorecards</a:t>
            </a:r>
          </a:p>
          <a:p>
            <a:pPr marL="285750" indent="-285750">
              <a:buFont typeface="Arial" panose="020B0604020202020204" pitchFamily="34" charset="0"/>
              <a:buChar char="•"/>
            </a:pPr>
            <a:r>
              <a:rPr lang="en-US"/>
              <a:t>Engagement Manager Scorecards</a:t>
            </a:r>
          </a:p>
          <a:p>
            <a:endParaRPr lang="en-US" sz="1800"/>
          </a:p>
          <a:p>
            <a:r>
              <a:rPr lang="en-US" sz="1800"/>
              <a:t>Market Intelligence</a:t>
            </a:r>
          </a:p>
          <a:p>
            <a:pPr marL="285750" indent="-285750">
              <a:buFont typeface="Arial" panose="020B0604020202020204" pitchFamily="34" charset="0"/>
              <a:buChar char="•"/>
            </a:pPr>
            <a:r>
              <a:rPr lang="en-US"/>
              <a:t>Pay/Bill Rate Data</a:t>
            </a:r>
          </a:p>
          <a:p>
            <a:pPr marL="285750" indent="-285750">
              <a:buFont typeface="Arial" panose="020B0604020202020204" pitchFamily="34" charset="0"/>
              <a:buChar char="•"/>
            </a:pPr>
            <a:r>
              <a:rPr lang="en-US"/>
              <a:t>Peer Benchmarking</a:t>
            </a:r>
          </a:p>
          <a:p>
            <a:pPr marL="285750" indent="-285750">
              <a:buFont typeface="Arial" panose="020B0604020202020204" pitchFamily="34" charset="0"/>
              <a:buChar char="•"/>
            </a:pPr>
            <a:r>
              <a:rPr lang="en-US"/>
              <a:t>Market Trends</a:t>
            </a:r>
          </a:p>
        </p:txBody>
      </p:sp>
      <p:sp>
        <p:nvSpPr>
          <p:cNvPr id="5" name="TextBox 4">
            <a:extLst>
              <a:ext uri="{FF2B5EF4-FFF2-40B4-BE49-F238E27FC236}">
                <a16:creationId xmlns:a16="http://schemas.microsoft.com/office/drawing/2014/main" id="{30951801-11D4-836B-80AB-3F769DD51E42}"/>
              </a:ext>
            </a:extLst>
          </p:cNvPr>
          <p:cNvSpPr txBox="1"/>
          <p:nvPr/>
        </p:nvSpPr>
        <p:spPr>
          <a:xfrm>
            <a:off x="6403559" y="2842820"/>
            <a:ext cx="4269117" cy="1477328"/>
          </a:xfrm>
          <a:prstGeom prst="rect">
            <a:avLst/>
          </a:prstGeom>
          <a:noFill/>
        </p:spPr>
        <p:txBody>
          <a:bodyPr wrap="none" rtlCol="0">
            <a:spAutoFit/>
          </a:bodyPr>
          <a:lstStyle/>
          <a:p>
            <a:pPr marL="285750" indent="-285750">
              <a:buFont typeface="Arial" panose="020B0604020202020204" pitchFamily="34" charset="0"/>
              <a:buChar char="•"/>
            </a:pPr>
            <a:r>
              <a:rPr lang="en-US" sz="1800"/>
              <a:t>Trends in Data</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Data Best Practices</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Your Providers Role in Data Success</a:t>
            </a:r>
          </a:p>
        </p:txBody>
      </p:sp>
    </p:spTree>
    <p:extLst>
      <p:ext uri="{BB962C8B-B14F-4D97-AF65-F5344CB8AC3E}">
        <p14:creationId xmlns:p14="http://schemas.microsoft.com/office/powerpoint/2010/main" val="217571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ent Intelligence – A Recruiter's View">
            <a:extLst>
              <a:ext uri="{FF2B5EF4-FFF2-40B4-BE49-F238E27FC236}">
                <a16:creationId xmlns:a16="http://schemas.microsoft.com/office/drawing/2014/main" id="{A6535D61-6C71-895F-2120-8986D31D24BD}"/>
              </a:ext>
            </a:extLst>
          </p:cNvPr>
          <p:cNvPicPr>
            <a:picLocks noChangeAspect="1" noChangeArrowheads="1"/>
          </p:cNvPicPr>
          <p:nvPr/>
        </p:nvPicPr>
        <p:blipFill>
          <a:blip r:embed="rId3">
            <a:alphaModFix amt="26000"/>
            <a:extLst>
              <a:ext uri="{28A0092B-C50C-407E-A947-70E740481C1C}">
                <a14:useLocalDpi xmlns:a14="http://schemas.microsoft.com/office/drawing/2010/main" val="0"/>
              </a:ext>
            </a:extLst>
          </a:blip>
          <a:srcRect/>
          <a:stretch>
            <a:fillRect/>
          </a:stretch>
        </p:blipFill>
        <p:spPr bwMode="auto">
          <a:xfrm flipH="1">
            <a:off x="-1" y="217371"/>
            <a:ext cx="12192000" cy="6640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10C6B1-2350-15AE-BDC1-88223D3BFCBB}"/>
              </a:ext>
            </a:extLst>
          </p:cNvPr>
          <p:cNvSpPr>
            <a:spLocks noGrp="1"/>
          </p:cNvSpPr>
          <p:nvPr>
            <p:ph type="title"/>
          </p:nvPr>
        </p:nvSpPr>
        <p:spPr/>
        <p:txBody>
          <a:bodyPr/>
          <a:lstStyle/>
          <a:p>
            <a:r>
              <a:rPr lang="en-US"/>
              <a:t>Talent Intelligence</a:t>
            </a:r>
            <a:br>
              <a:rPr lang="en-US"/>
            </a:br>
            <a:endParaRPr lang="en-US"/>
          </a:p>
        </p:txBody>
      </p:sp>
      <p:sp>
        <p:nvSpPr>
          <p:cNvPr id="4" name="Rounded Rectangle 3">
            <a:extLst>
              <a:ext uri="{FF2B5EF4-FFF2-40B4-BE49-F238E27FC236}">
                <a16:creationId xmlns:a16="http://schemas.microsoft.com/office/drawing/2014/main" id="{C656E14D-CCAD-FFA8-7758-0B53F36D2239}"/>
              </a:ext>
            </a:extLst>
          </p:cNvPr>
          <p:cNvSpPr/>
          <p:nvPr/>
        </p:nvSpPr>
        <p:spPr>
          <a:xfrm>
            <a:off x="788800" y="2336747"/>
            <a:ext cx="5762312" cy="360213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The process of collecting, analyzing and marrying internal and external data and using the insights to turn workers (regardless of status) into a competitive advantage. Put simply, talent intelligence helps companies understand the available talent pool, identify and select the best talent at the best cost, and engage in the thoughtful development and execution of an integrated talent sourcing and management strategy that actually delivers business results.</a:t>
            </a:r>
          </a:p>
        </p:txBody>
      </p:sp>
      <p:sp>
        <p:nvSpPr>
          <p:cNvPr id="5" name="TextBox 4">
            <a:extLst>
              <a:ext uri="{FF2B5EF4-FFF2-40B4-BE49-F238E27FC236}">
                <a16:creationId xmlns:a16="http://schemas.microsoft.com/office/drawing/2014/main" id="{B7B50FCF-8FDD-D362-FA9F-0C2B1ECA66AC}"/>
              </a:ext>
            </a:extLst>
          </p:cNvPr>
          <p:cNvSpPr txBox="1"/>
          <p:nvPr/>
        </p:nvSpPr>
        <p:spPr>
          <a:xfrm>
            <a:off x="7133041" y="3429000"/>
            <a:ext cx="2105063" cy="1169551"/>
          </a:xfrm>
          <a:prstGeom prst="rect">
            <a:avLst/>
          </a:prstGeom>
          <a:noFill/>
        </p:spPr>
        <p:txBody>
          <a:bodyPr wrap="none" rtlCol="0">
            <a:spAutoFit/>
          </a:bodyPr>
          <a:lstStyle/>
          <a:p>
            <a:r>
              <a:rPr lang="en-US"/>
              <a:t>EXAMPLES:</a:t>
            </a:r>
          </a:p>
          <a:p>
            <a:pPr marL="285750" indent="-285750">
              <a:buFont typeface="Arial" panose="020B0604020202020204" pitchFamily="34" charset="0"/>
              <a:buChar char="•"/>
            </a:pPr>
            <a:r>
              <a:rPr lang="en-US"/>
              <a:t>Diversity Information</a:t>
            </a:r>
          </a:p>
          <a:p>
            <a:pPr marL="285750" indent="-285750">
              <a:buFont typeface="Arial" panose="020B0604020202020204" pitchFamily="34" charset="0"/>
              <a:buChar char="•"/>
            </a:pPr>
            <a:r>
              <a:rPr lang="en-US"/>
              <a:t>Sourcing </a:t>
            </a:r>
          </a:p>
          <a:p>
            <a:pPr marL="285750" indent="-285750">
              <a:buFont typeface="Arial" panose="020B0604020202020204" pitchFamily="34" charset="0"/>
              <a:buChar char="•"/>
            </a:pPr>
            <a:r>
              <a:rPr lang="en-US"/>
              <a:t>Mandates for Data</a:t>
            </a:r>
          </a:p>
          <a:p>
            <a:endParaRPr lang="en-US"/>
          </a:p>
        </p:txBody>
      </p:sp>
    </p:spTree>
    <p:extLst>
      <p:ext uri="{BB962C8B-B14F-4D97-AF65-F5344CB8AC3E}">
        <p14:creationId xmlns:p14="http://schemas.microsoft.com/office/powerpoint/2010/main" val="3391526409"/>
      </p:ext>
    </p:extLst>
  </p:cSld>
  <p:clrMapOvr>
    <a:masterClrMapping/>
  </p:clrMapOvr>
</p:sld>
</file>

<file path=ppt/theme/theme1.xml><?xml version="1.0" encoding="utf-8"?>
<a:theme xmlns:a="http://schemas.openxmlformats.org/drawingml/2006/main" name="Council Membership - Title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11.xml><?xml version="1.0" encoding="utf-8"?>
<a:theme xmlns:a="http://schemas.openxmlformats.org/drawingml/2006/main" name="6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12.xml><?xml version="1.0" encoding="utf-8"?>
<a:theme xmlns:a="http://schemas.openxmlformats.org/drawingml/2006/main" name="2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Flextrack">
      <a:dk1>
        <a:srgbClr val="231F20"/>
      </a:dk1>
      <a:lt1>
        <a:srgbClr val="FFFFFF"/>
      </a:lt1>
      <a:dk2>
        <a:srgbClr val="44546A"/>
      </a:dk2>
      <a:lt2>
        <a:srgbClr val="CED3DD"/>
      </a:lt2>
      <a:accent1>
        <a:srgbClr val="00ABF0"/>
      </a:accent1>
      <a:accent2>
        <a:srgbClr val="A3CE27"/>
      </a:accent2>
      <a:accent3>
        <a:srgbClr val="F47F00"/>
      </a:accent3>
      <a:accent4>
        <a:srgbClr val="CED3DD"/>
      </a:accent4>
      <a:accent5>
        <a:srgbClr val="2E2B91"/>
      </a:accent5>
      <a:accent6>
        <a:srgbClr val="FEFFFE"/>
      </a:accent6>
      <a:hlink>
        <a:srgbClr val="FEFFFE"/>
      </a:hlink>
      <a:folHlink>
        <a:srgbClr val="00A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uncil Membership - Content Masters">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ouncil Membership - Content Masters">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8.xml><?xml version="1.0" encoding="utf-8"?>
<a:theme xmlns:a="http://schemas.openxmlformats.org/drawingml/2006/main" name="2_Council Membership - Content Masters">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9.xml><?xml version="1.0" encoding="utf-8"?>
<a:theme xmlns:a="http://schemas.openxmlformats.org/drawingml/2006/main" name="CWS 2020 Presentation Master">
  <a:themeElements>
    <a:clrScheme name="SIA - EFEU Palette">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bIns="0" rtlCol="0">
        <a:noAutofit/>
      </a:bodyPr>
      <a:lstStyle>
        <a:defPPr marL="228600" indent="-228600" algn="l">
          <a:lnSpc>
            <a:spcPts val="2800"/>
          </a:lnSpc>
          <a:spcAft>
            <a:spcPts val="600"/>
          </a:spcAft>
          <a:buClr>
            <a:srgbClr val="EE3124"/>
          </a:buClr>
          <a:buSzPct val="110000"/>
          <a:buFont typeface="Wingdings" charset="2"/>
          <a:buChar char="§"/>
          <a:defRPr sz="2400" dirty="0"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Override1.xml><?xml version="1.0" encoding="utf-8"?>
<a:themeOverride xmlns:a="http://schemas.openxmlformats.org/drawingml/2006/main">
  <a:clrScheme name="SIA Colors v4">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67762f-1504-4175-bb5a-3db0262fd0fc">
      <Terms xmlns="http://schemas.microsoft.com/office/infopath/2007/PartnerControls"/>
    </lcf76f155ced4ddcb4097134ff3c332f>
    <TaxCatchAll xmlns="89f575e9-504c-4318-8668-8cad9c3a8585" xsi:nil="true"/>
    <SharedWithUsers xmlns="89f575e9-504c-4318-8668-8cad9c3a8585">
      <UserInfo>
        <DisplayName>Christopher Paden</DisplayName>
        <AccountId>6371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046248EADD964F8911F1825D6BF6BC" ma:contentTypeVersion="15" ma:contentTypeDescription="Create a new document." ma:contentTypeScope="" ma:versionID="66da1224ba713972079f51ce5e926af1">
  <xsd:schema xmlns:xsd="http://www.w3.org/2001/XMLSchema" xmlns:xs="http://www.w3.org/2001/XMLSchema" xmlns:p="http://schemas.microsoft.com/office/2006/metadata/properties" xmlns:ns2="a867762f-1504-4175-bb5a-3db0262fd0fc" xmlns:ns3="89f575e9-504c-4318-8668-8cad9c3a8585" targetNamespace="http://schemas.microsoft.com/office/2006/metadata/properties" ma:root="true" ma:fieldsID="48b0376c00ac74d8eddadca615de110b" ns2:_="" ns3:_="">
    <xsd:import namespace="a867762f-1504-4175-bb5a-3db0262fd0fc"/>
    <xsd:import namespace="89f575e9-504c-4318-8668-8cad9c3a85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7762f-1504-4175-bb5a-3db0262fd0f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2eb5a1-2c72-4a84-a785-36b4d3bed87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f575e9-504c-4318-8668-8cad9c3a858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45c0ae60-92e3-41f8-8707-36769e0e3dcd}" ma:internalName="TaxCatchAll" ma:showField="CatchAllData" ma:web="89f575e9-504c-4318-8668-8cad9c3a85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FBE2BF-CFEB-4407-A5D0-1CAF4063E3A7}">
  <ds:schemaRefs>
    <ds:schemaRef ds:uri="a867762f-1504-4175-bb5a-3db0262fd0fc"/>
    <ds:schemaRef ds:uri="http://schemas.microsoft.com/office/2006/documentManagement/types"/>
    <ds:schemaRef ds:uri="http://purl.org/dc/dcmitype/"/>
    <ds:schemaRef ds:uri="89f575e9-504c-4318-8668-8cad9c3a8585"/>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DEBAA275-5B25-470B-9F6C-05C2505EC227}">
  <ds:schemaRefs>
    <ds:schemaRef ds:uri="89f575e9-504c-4318-8668-8cad9c3a8585"/>
    <ds:schemaRef ds:uri="a867762f-1504-4175-bb5a-3db0262fd0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B31829-2A6E-48B8-AB13-F323BDE9CD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3117</Words>
  <Application>Microsoft Office PowerPoint</Application>
  <PresentationFormat>Widescreen</PresentationFormat>
  <Paragraphs>447</Paragraphs>
  <Slides>41</Slides>
  <Notes>20</Notes>
  <HiddenSlides>0</HiddenSlides>
  <MMClips>0</MMClips>
  <ScaleCrop>false</ScaleCrop>
  <HeadingPairs>
    <vt:vector size="4" baseType="variant">
      <vt:variant>
        <vt:lpstr>Theme</vt:lpstr>
      </vt:variant>
      <vt:variant>
        <vt:i4>12</vt:i4>
      </vt:variant>
      <vt:variant>
        <vt:lpstr>Slide Titles</vt:lpstr>
      </vt:variant>
      <vt:variant>
        <vt:i4>41</vt:i4>
      </vt:variant>
    </vt:vector>
  </HeadingPairs>
  <TitlesOfParts>
    <vt:vector size="53" baseType="lpstr">
      <vt:lpstr>Council Membership - Title Master</vt:lpstr>
      <vt:lpstr>Council Membership - Content Master</vt:lpstr>
      <vt:lpstr>4_Office Theme</vt:lpstr>
      <vt:lpstr>Council Membership - Content Masters</vt:lpstr>
      <vt:lpstr>2_Office Theme</vt:lpstr>
      <vt:lpstr>Office Theme</vt:lpstr>
      <vt:lpstr>1_Council Membership - Content Masters</vt:lpstr>
      <vt:lpstr>2_Council Membership - Content Masters</vt:lpstr>
      <vt:lpstr>CWS 2020 Presentation Master</vt:lpstr>
      <vt:lpstr>1_Council Membership - Content Master</vt:lpstr>
      <vt:lpstr>6_Council Membership - Content Master</vt:lpstr>
      <vt:lpstr>2_Council Membership - Content Master</vt:lpstr>
      <vt:lpstr>PowerPoint Presentation</vt:lpstr>
      <vt:lpstr>Audio</vt:lpstr>
      <vt:lpstr>Questions?</vt:lpstr>
      <vt:lpstr>Thank you to our sponsor…</vt:lpstr>
      <vt:lpstr>Staffing Industry Analysts Product Overview</vt:lpstr>
      <vt:lpstr>PowerPoint Presentation</vt:lpstr>
      <vt:lpstr>PowerPoint Presentation</vt:lpstr>
      <vt:lpstr>What to Expect in Today’s Webinar</vt:lpstr>
      <vt:lpstr>Talent Intelligence </vt:lpstr>
      <vt:lpstr>Use of workforce strategies, 2023 - Europe</vt:lpstr>
      <vt:lpstr>DE&amp;I Data Collection</vt:lpstr>
      <vt:lpstr>PowerPoint Presentation</vt:lpstr>
      <vt:lpstr>MSP Partner Practices for DE&amp;I Data</vt:lpstr>
      <vt:lpstr>VMS Partner Practices for DE&amp;I Data</vt:lpstr>
      <vt:lpstr>Sourcing Data</vt:lpstr>
      <vt:lpstr>Sourcing Data Example – SIA Payrate Range Finder Tool</vt:lpstr>
      <vt:lpstr>Regulatory Influences on Data </vt:lpstr>
      <vt:lpstr>Operational Intelligence</vt:lpstr>
      <vt:lpstr>PowerPoint Presentation</vt:lpstr>
      <vt:lpstr>Tenants of Good Data</vt:lpstr>
      <vt:lpstr>Data Governance  </vt:lpstr>
      <vt:lpstr>Program Dashboard Metrics</vt:lpstr>
      <vt:lpstr>MSP / VMS Metrics</vt:lpstr>
      <vt:lpstr>Staffing Supplier Scorecard Metrics</vt:lpstr>
      <vt:lpstr>Engagement Manager Scorecard Metrics</vt:lpstr>
      <vt:lpstr>Customer Satisfaction Programs</vt:lpstr>
      <vt:lpstr>Staffing Industry NPS</vt:lpstr>
      <vt:lpstr>Market Intelligence</vt:lpstr>
      <vt:lpstr>Workforce Analytics</vt:lpstr>
      <vt:lpstr>Program Performance Indicator Survey</vt:lpstr>
      <vt:lpstr>Bullhorn Indicator</vt:lpstr>
      <vt:lpstr>Pulse Survey</vt:lpstr>
      <vt:lpstr>Workforce Solution Ecosystem Assessment </vt:lpstr>
      <vt:lpstr>Legal Alerts</vt:lpstr>
      <vt:lpstr>Risk Assessment </vt:lpstr>
      <vt:lpstr>Time for your questions… </vt:lpstr>
      <vt:lpstr>Thank you to our sponsor…</vt:lpstr>
      <vt:lpstr>SIA MEMBER 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Barnes</dc:creator>
  <cp:lastModifiedBy>Jennifer Simon</cp:lastModifiedBy>
  <cp:revision>2</cp:revision>
  <cp:lastPrinted>2021-12-01T11:14:52Z</cp:lastPrinted>
  <dcterms:created xsi:type="dcterms:W3CDTF">2020-11-18T19:45:08Z</dcterms:created>
  <dcterms:modified xsi:type="dcterms:W3CDTF">2023-05-18T09:44:52Z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0x01010075046248EADD964F8911F1825D6BF6BC</vt:lpwstr>
  </property>
  <property fmtid="{D5CDD505-2E9C-101B-9397-08002B2CF9AE}" pid="3" name="MediaServiceImageTags">
    <vt:lpwstr/>
  </property>
</Properties>
</file>